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Radley" charset="1" panose="00000500000000000000"/>
      <p:regular r:id="rId21"/>
    </p:embeddedFont>
    <p:embeddedFont>
      <p:font typeface="Carlito" charset="1" panose="020F0502020204030204"/>
      <p:regular r:id="rId22"/>
    </p:embeddedFont>
    <p:embeddedFont>
      <p:font typeface="Radley Italics" charset="1" panose="00000500000000000000"/>
      <p:regular r:id="rId23"/>
    </p:embeddedFont>
    <p:embeddedFont>
      <p:font typeface="Carlito Bold" charset="1" panose="020F0502020204030204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3C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81575" y="3352800"/>
            <a:ext cx="8324850" cy="6934200"/>
            <a:chOff x="0" y="0"/>
            <a:chExt cx="1289737" cy="10742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9737" cy="1074289"/>
            </a:xfrm>
            <a:custGeom>
              <a:avLst/>
              <a:gdLst/>
              <a:ahLst/>
              <a:cxnLst/>
              <a:rect r="r" b="b" t="t" l="l"/>
              <a:pathLst>
                <a:path h="1074289" w="1289737">
                  <a:moveTo>
                    <a:pt x="0" y="0"/>
                  </a:moveTo>
                  <a:lnTo>
                    <a:pt x="1289737" y="0"/>
                  </a:lnTo>
                  <a:lnTo>
                    <a:pt x="1289737" y="1074289"/>
                  </a:lnTo>
                  <a:lnTo>
                    <a:pt x="0" y="1074289"/>
                  </a:lnTo>
                  <a:close/>
                </a:path>
              </a:pathLst>
            </a:custGeom>
            <a:blipFill>
              <a:blip r:embed="rId2"/>
              <a:stretch>
                <a:fillRect l="-102" t="0" r="-102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331303"/>
            <a:ext cx="16954500" cy="1840864"/>
            <a:chOff x="0" y="0"/>
            <a:chExt cx="22606000" cy="2454486"/>
          </a:xfrm>
        </p:grpSpPr>
        <p:sp>
          <p:nvSpPr>
            <p:cNvPr name="AutoShape 5" id="5"/>
            <p:cNvSpPr/>
            <p:nvPr/>
          </p:nvSpPr>
          <p:spPr>
            <a:xfrm>
              <a:off x="0" y="2441786"/>
              <a:ext cx="22606000" cy="0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209550"/>
              <a:ext cx="22606000" cy="204654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1116"/>
                </a:lnSpc>
              </a:pPr>
              <a:r>
                <a:rPr lang="en-US" sz="11116" spc="-222">
                  <a:solidFill>
                    <a:srgbClr val="FFF6B2"/>
                  </a:solidFill>
                  <a:latin typeface="Radley"/>
                  <a:ea typeface="Radley"/>
                  <a:cs typeface="Radley"/>
                  <a:sym typeface="Radley"/>
                </a:rPr>
                <a:t>Mengamalkan Rukun Islam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3611225" y="9275446"/>
            <a:ext cx="4010025" cy="344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239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EDUCATOR AND MENTOR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9323705"/>
            <a:ext cx="4010025" cy="296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99"/>
              </a:lnSpc>
            </a:pPr>
            <a:r>
              <a:rPr lang="en-US" sz="2299" i="true">
                <a:solidFill>
                  <a:srgbClr val="FFFFFF"/>
                </a:solidFill>
                <a:latin typeface="Radley Italics"/>
                <a:ea typeface="Radley Italics"/>
                <a:cs typeface="Radley Italics"/>
                <a:sym typeface="Radley Italics"/>
              </a:rPr>
              <a:t>[Presenter Name Here]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397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Rukun 4 – Puasa (Contoh Aksi)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Contoh Kesabaran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Anak belajar menahan diri dengan senyuman ceria.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2985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Rukun 5 – Haji (Tamu Allah)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Haji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Haji menyatukan umat Islam di seluruh dunia.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2985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Rukun Haji dan Contoh Aksi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Haji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Menabung dan belajar kisah Nabi Ibrahim dan Ismail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6038850"/>
            <a:ext cx="4010025" cy="3581400"/>
            <a:chOff x="0" y="0"/>
            <a:chExt cx="1391532" cy="12427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1532" cy="1242794"/>
            </a:xfrm>
            <a:custGeom>
              <a:avLst/>
              <a:gdLst/>
              <a:ahLst/>
              <a:cxnLst/>
              <a:rect r="r" b="b" t="t" l="l"/>
              <a:pathLst>
                <a:path h="1242794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242794"/>
                  </a:lnTo>
                  <a:lnTo>
                    <a:pt x="0" y="1242794"/>
                  </a:lnTo>
                  <a:close/>
                </a:path>
              </a:pathLst>
            </a:custGeom>
            <a:blipFill>
              <a:blip r:embed="rId2"/>
              <a:stretch>
                <a:fillRect l="-316" t="0" r="-316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981575" y="6038850"/>
            <a:ext cx="4010025" cy="3581400"/>
            <a:chOff x="0" y="0"/>
            <a:chExt cx="1391532" cy="12427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91532" cy="1242794"/>
            </a:xfrm>
            <a:custGeom>
              <a:avLst/>
              <a:gdLst/>
              <a:ahLst/>
              <a:cxnLst/>
              <a:rect r="r" b="b" t="t" l="l"/>
              <a:pathLst>
                <a:path h="1242794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242794"/>
                  </a:lnTo>
                  <a:lnTo>
                    <a:pt x="0" y="1242794"/>
                  </a:lnTo>
                  <a:close/>
                </a:path>
              </a:pathLst>
            </a:custGeom>
            <a:blipFill>
              <a:blip r:embed="rId3"/>
              <a:stretch>
                <a:fillRect l="-316" t="0" r="-31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611225" y="6038850"/>
            <a:ext cx="4010025" cy="3581400"/>
            <a:chOff x="0" y="0"/>
            <a:chExt cx="1391532" cy="124279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91532" cy="1242794"/>
            </a:xfrm>
            <a:custGeom>
              <a:avLst/>
              <a:gdLst/>
              <a:ahLst/>
              <a:cxnLst/>
              <a:rect r="r" b="b" t="t" l="l"/>
              <a:pathLst>
                <a:path h="1242794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242794"/>
                  </a:lnTo>
                  <a:lnTo>
                    <a:pt x="0" y="1242794"/>
                  </a:lnTo>
                  <a:close/>
                </a:path>
              </a:pathLst>
            </a:custGeom>
            <a:blipFill>
              <a:blip r:embed="rId4"/>
              <a:stretch>
                <a:fillRect l="-316" t="0" r="-316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66750" y="723900"/>
            <a:ext cx="13249275" cy="1004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Quiz Seru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981575" y="4248150"/>
            <a:ext cx="2876550" cy="1255395"/>
            <a:chOff x="0" y="0"/>
            <a:chExt cx="3835400" cy="167386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57150"/>
              <a:ext cx="38354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Rukun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820420"/>
              <a:ext cx="3835400" cy="853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Anak berbagi makanan dengan gembira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96400" y="4248150"/>
            <a:ext cx="2876550" cy="1255395"/>
            <a:chOff x="0" y="0"/>
            <a:chExt cx="3835400" cy="167386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820420"/>
              <a:ext cx="3835400" cy="853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Anak menolak es krim dengan senyuman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38354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Puasa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611225" y="4248150"/>
            <a:ext cx="2876550" cy="1255395"/>
            <a:chOff x="0" y="0"/>
            <a:chExt cx="3835400" cy="167386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820420"/>
              <a:ext cx="3835400" cy="853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Anak bersujud penuh khusyuk di masjid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57150"/>
              <a:ext cx="38354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Shalat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0"/>
            <a:ext cx="7858125" cy="10287000"/>
            <a:chOff x="0" y="0"/>
            <a:chExt cx="1217429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7429" cy="1593725"/>
            </a:xfrm>
            <a:custGeom>
              <a:avLst/>
              <a:gdLst/>
              <a:ahLst/>
              <a:cxnLst/>
              <a:rect r="r" b="b" t="t" l="l"/>
              <a:pathLst>
                <a:path h="1593725" w="1217429">
                  <a:moveTo>
                    <a:pt x="0" y="0"/>
                  </a:moveTo>
                  <a:lnTo>
                    <a:pt x="1217429" y="0"/>
                  </a:lnTo>
                  <a:lnTo>
                    <a:pt x="1217429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421" r="0" b="-42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5"/>
            <a:ext cx="7230865" cy="6162675"/>
            <a:chOff x="0" y="0"/>
            <a:chExt cx="9641153" cy="821690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6326" y="57150"/>
              <a:ext cx="9614826" cy="2679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840"/>
                </a:lnSpc>
                <a:spcBef>
                  <a:spcPct val="0"/>
                </a:spcBef>
              </a:pPr>
              <a:r>
                <a:rPr lang="en-US" sz="7000" i="true">
                  <a:solidFill>
                    <a:srgbClr val="2E3C33"/>
                  </a:solidFill>
                  <a:latin typeface="Radley Italics"/>
                  <a:ea typeface="Radley Italics"/>
                  <a:cs typeface="Radley Italics"/>
                  <a:sym typeface="Radley Italics"/>
                </a:rPr>
                <a:t>Checklist Anak Hebat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6326" y="3708400"/>
              <a:ext cx="9614826" cy="1397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3499" u="none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Kebiasaan Baik untuk Anak Muslim Setiap Hari</a:t>
              </a:r>
            </a:p>
          </p:txBody>
        </p:sp>
        <p:sp>
          <p:nvSpPr>
            <p:cNvPr name="AutoShape 7" id="7"/>
            <p:cNvSpPr/>
            <p:nvPr/>
          </p:nvSpPr>
          <p:spPr>
            <a:xfrm>
              <a:off x="0" y="3222414"/>
              <a:ext cx="9614826" cy="0"/>
            </a:xfrm>
            <a:prstGeom prst="line">
              <a:avLst/>
            </a:prstGeom>
            <a:ln cap="flat" w="25400">
              <a:solidFill>
                <a:srgbClr val="2E3C3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8" id="8"/>
            <p:cNvSpPr txBox="true"/>
            <p:nvPr/>
          </p:nvSpPr>
          <p:spPr>
            <a:xfrm rot="0">
              <a:off x="26326" y="5740400"/>
              <a:ext cx="9588500" cy="24765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00"/>
                </a:lnSpc>
              </a:pPr>
              <a:r>
                <a:rPr lang="en-US" sz="20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Menjadi </a:t>
              </a:r>
              <a:r>
                <a:rPr lang="en-US" b="true" sz="20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Anak Hebat</a:t>
              </a:r>
              <a:r>
                <a:rPr lang="en-US" sz="20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dimulai dengan kebiasaan baik! Dengan melakukan hal-hal sederhana setiap hari, seperti membaca Bismillah sebelum makan, shalat tepat waktu, dan membantu teman, kita bisa menjadi anak yang disayang Allah. Mari bersama-sama membangun kebiasaan positif ini agar menjadi bagian dari kehidupan sehari-hari kita.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bg>
      <p:bgPr>
        <a:solidFill>
          <a:srgbClr val="2E3C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4687550" cy="1647825"/>
            <a:chOff x="0" y="0"/>
            <a:chExt cx="19583400" cy="2197100"/>
          </a:xfrm>
        </p:grpSpPr>
        <p:sp>
          <p:nvSpPr>
            <p:cNvPr name="AutoShape 3" id="3"/>
            <p:cNvSpPr/>
            <p:nvPr/>
          </p:nvSpPr>
          <p:spPr>
            <a:xfrm>
              <a:off x="0" y="2184400"/>
              <a:ext cx="19583400" cy="0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9525"/>
              <a:ext cx="19583400" cy="1400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399"/>
                </a:lnSpc>
              </a:pPr>
              <a:r>
                <a:rPr lang="en-US" sz="6999">
                  <a:solidFill>
                    <a:srgbClr val="FFF6B2"/>
                  </a:solidFill>
                  <a:latin typeface="Radley"/>
                  <a:ea typeface="Radley"/>
                  <a:cs typeface="Radley"/>
                  <a:sym typeface="Radley"/>
                </a:rPr>
                <a:t>Islam itu mudah dan indah!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66750" y="9232900"/>
            <a:ext cx="14325862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6B2"/>
                </a:solidFill>
                <a:latin typeface="Carlito"/>
                <a:ea typeface="Carlito"/>
                <a:cs typeface="Carlito"/>
                <a:sym typeface="Carlito"/>
              </a:rPr>
              <a:t>– PESAN UNTUK ANAK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7202135" y="459202"/>
            <a:ext cx="2171730" cy="2205796"/>
            <a:chOff x="0" y="0"/>
            <a:chExt cx="812800" cy="825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FFF6B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0"/>
            <a:ext cx="7858125" cy="10287000"/>
            <a:chOff x="0" y="0"/>
            <a:chExt cx="1217429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7429" cy="1593725"/>
            </a:xfrm>
            <a:custGeom>
              <a:avLst/>
              <a:gdLst/>
              <a:ahLst/>
              <a:cxnLst/>
              <a:rect r="r" b="b" t="t" l="l"/>
              <a:pathLst>
                <a:path h="1593725" w="1217429">
                  <a:moveTo>
                    <a:pt x="0" y="0"/>
                  </a:moveTo>
                  <a:lnTo>
                    <a:pt x="1217429" y="0"/>
                  </a:lnTo>
                  <a:lnTo>
                    <a:pt x="1217429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421" r="0" b="-42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5"/>
            <a:ext cx="7230865" cy="5857875"/>
            <a:chOff x="0" y="0"/>
            <a:chExt cx="9641153" cy="781050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6326" y="57150"/>
              <a:ext cx="9614826" cy="2679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840"/>
                </a:lnSpc>
                <a:spcBef>
                  <a:spcPct val="0"/>
                </a:spcBef>
              </a:pPr>
              <a:r>
                <a:rPr lang="en-US" sz="7000" i="true">
                  <a:solidFill>
                    <a:srgbClr val="2E3C33"/>
                  </a:solidFill>
                  <a:latin typeface="Radley Italics"/>
                  <a:ea typeface="Radley Italics"/>
                  <a:cs typeface="Radley Italics"/>
                  <a:sym typeface="Radley Italics"/>
                </a:rPr>
                <a:t>Apa Itu Rukun Islam?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6326" y="3708400"/>
              <a:ext cx="9614826" cy="1397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3499" u="none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Rukun Islam adalah fondasi penting dalam kehidupan seorang Muslim.</a:t>
              </a:r>
            </a:p>
          </p:txBody>
        </p:sp>
        <p:sp>
          <p:nvSpPr>
            <p:cNvPr name="AutoShape 7" id="7"/>
            <p:cNvSpPr/>
            <p:nvPr/>
          </p:nvSpPr>
          <p:spPr>
            <a:xfrm>
              <a:off x="0" y="3222414"/>
              <a:ext cx="9614826" cy="0"/>
            </a:xfrm>
            <a:prstGeom prst="line">
              <a:avLst/>
            </a:prstGeom>
            <a:ln cap="flat" w="25400">
              <a:solidFill>
                <a:srgbClr val="2E3C3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8" id="8"/>
            <p:cNvSpPr txBox="true"/>
            <p:nvPr/>
          </p:nvSpPr>
          <p:spPr>
            <a:xfrm rot="0">
              <a:off x="26326" y="5740400"/>
              <a:ext cx="9588500" cy="207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00"/>
                </a:lnSpc>
              </a:pPr>
              <a:r>
                <a:rPr lang="en-US" sz="20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Rukun Islam seperti </a:t>
              </a:r>
              <a:r>
                <a:rPr lang="en-US" b="true" sz="20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pondasi rumah</a:t>
              </a:r>
              <a:r>
                <a:rPr lang="en-US" sz="20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yang kokoh. Dengan memahami dan menerapkan rukun ini, kita dapat menjadi anak yang disayang Allah dan mendekatkan diri kepada-Nya. Mari kita bersama-sama belajar tentang lima rukun yang menjadi panduan dalam kehidupan sehari-hari kita.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397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Rukun 1 – Syahadat: Keyakinan yang Kuat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Keyakinan Utama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Syahadat adalah fondasi iman yang harus kita pegang.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496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Rukun 1 – Syahadat dalam Kehidupan Sehari-hari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Contoh Aksi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Mengucapkan kalimat positif dalam kehidupan sehari-hari.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496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Rukun 2 – Shalat (Bicara Sama Allah)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Shalat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Shalat is an essential pillar of our faith.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397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Rukun 2 – Shalat: Contoh Aksi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Keluarga Bersama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Shalat berjamaah mempererat ikatan keluarga dan iman.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397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Rukun 3 – Zakat (Senang Berbagi)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1209675"/>
            <a:chOff x="0" y="0"/>
            <a:chExt cx="7670800" cy="16129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Berbagi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853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Zakat membersihkan harta dan membantu sesama yang membutuhkan.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397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Rukun 3 – Zakat (Contoh Aksi)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Senang Berbagi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Zakat adalah cara kita </a:t>
              </a:r>
              <a:r>
                <a:rPr lang="en-US" b="true" sz="18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membantu sesama</a:t>
              </a: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dan berbagi.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397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Rukun 4 – Puasa (Belajar Sabar)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Belajar Sabar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Puasa membantu kita </a:t>
              </a:r>
              <a:r>
                <a:rPr lang="en-US" b="true" sz="18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latih kesabaran</a:t>
              </a: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dan empati setiap hari.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Menjadi Muslim Hebat!</dc:description>
  <dc:identifier>DAHB-fhXlGY</dc:identifier>
  <dcterms:modified xsi:type="dcterms:W3CDTF">2011-08-01T06:04:30Z</dcterms:modified>
  <cp:revision>1</cp:revision>
  <dc:title>Presentasi - Menjadi Muslim Hebat!</dc:title>
</cp:coreProperties>
</file>