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Radley" charset="1" panose="00000500000000000000"/>
      <p:regular r:id="rId19"/>
    </p:embeddedFont>
    <p:embeddedFont>
      <p:font typeface="Carlito" charset="1" panose="020F0502020204030204"/>
      <p:regular r:id="rId20"/>
    </p:embeddedFont>
    <p:embeddedFont>
      <p:font typeface="Radley Italics" charset="1" panose="00000500000000000000"/>
      <p:regular r:id="rId21"/>
    </p:embeddedFont>
    <p:embeddedFont>
      <p:font typeface="Carlito Bold" charset="1" panose="020F05020202040302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4.jpeg" Type="http://schemas.openxmlformats.org/officeDocument/2006/relationships/image"/><Relationship Id="rId4" Target="../media/image5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3C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4981575" y="3352800"/>
            <a:ext cx="8324850" cy="6934200"/>
            <a:chOff x="0" y="0"/>
            <a:chExt cx="1289737" cy="107428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89737" cy="1074289"/>
            </a:xfrm>
            <a:custGeom>
              <a:avLst/>
              <a:gdLst/>
              <a:ahLst/>
              <a:cxnLst/>
              <a:rect r="r" b="b" t="t" l="l"/>
              <a:pathLst>
                <a:path h="1074289" w="1289737">
                  <a:moveTo>
                    <a:pt x="0" y="0"/>
                  </a:moveTo>
                  <a:lnTo>
                    <a:pt x="1289737" y="0"/>
                  </a:lnTo>
                  <a:lnTo>
                    <a:pt x="1289737" y="1074289"/>
                  </a:lnTo>
                  <a:lnTo>
                    <a:pt x="0" y="1074289"/>
                  </a:lnTo>
                  <a:close/>
                </a:path>
              </a:pathLst>
            </a:custGeom>
            <a:blipFill>
              <a:blip r:embed="rId2"/>
              <a:stretch>
                <a:fillRect l="-102" t="0" r="-102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0"/>
            <a:ext cx="16954500" cy="2172955"/>
            <a:chOff x="0" y="0"/>
            <a:chExt cx="22606000" cy="2897274"/>
          </a:xfrm>
        </p:grpSpPr>
        <p:sp>
          <p:nvSpPr>
            <p:cNvPr name="AutoShape 5" id="5"/>
            <p:cNvSpPr/>
            <p:nvPr/>
          </p:nvSpPr>
          <p:spPr>
            <a:xfrm>
              <a:off x="0" y="2884574"/>
              <a:ext cx="22606000" cy="0"/>
            </a:xfrm>
            <a:prstGeom prst="line">
              <a:avLst/>
            </a:prstGeom>
            <a:ln cap="flat" w="254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247650"/>
              <a:ext cx="22606000" cy="23150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2670"/>
                </a:lnSpc>
              </a:pPr>
              <a:r>
                <a:rPr lang="en-US" sz="12670" spc="-253" u="none">
                  <a:solidFill>
                    <a:srgbClr val="FFF6B2"/>
                  </a:solidFill>
                  <a:latin typeface="Radley"/>
                  <a:ea typeface="Radley"/>
                  <a:cs typeface="Radley"/>
                  <a:sym typeface="Radley"/>
                </a:rPr>
                <a:t>Superhero Muslim Sejati</a:t>
              </a: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3611225" y="9275446"/>
            <a:ext cx="4010025" cy="3448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 marL="0" indent="0" lvl="0">
              <a:lnSpc>
                <a:spcPts val="2520"/>
              </a:lnSpc>
              <a:spcBef>
                <a:spcPct val="0"/>
              </a:spcBef>
            </a:pPr>
            <a:r>
              <a:rPr lang="en-US" sz="1800" spc="239">
                <a:solidFill>
                  <a:srgbClr val="FFFFFF"/>
                </a:solidFill>
                <a:latin typeface="Carlito"/>
                <a:ea typeface="Carlito"/>
                <a:cs typeface="Carlito"/>
                <a:sym typeface="Carlito"/>
              </a:rPr>
              <a:t>PRESENTER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66750" y="9323705"/>
            <a:ext cx="4010025" cy="296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299"/>
              </a:lnSpc>
            </a:pPr>
            <a:r>
              <a:rPr lang="en-US" sz="2299" i="true">
                <a:solidFill>
                  <a:srgbClr val="FFFFFF"/>
                </a:solidFill>
                <a:latin typeface="Radley Italics"/>
                <a:ea typeface="Radley Italics"/>
                <a:cs typeface="Radley Italics"/>
                <a:sym typeface="Radley Italics"/>
              </a:rPr>
              <a:t>[Presenter's Name Here]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858125" cy="10287000"/>
            <a:chOff x="0" y="0"/>
            <a:chExt cx="2677931" cy="35056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77931" cy="3505655"/>
            </a:xfrm>
            <a:custGeom>
              <a:avLst/>
              <a:gdLst/>
              <a:ahLst/>
              <a:cxnLst/>
              <a:rect r="r" b="b" t="t" l="l"/>
              <a:pathLst>
                <a:path h="3505655" w="2677931">
                  <a:moveTo>
                    <a:pt x="0" y="0"/>
                  </a:moveTo>
                  <a:lnTo>
                    <a:pt x="2677931" y="0"/>
                  </a:lnTo>
                  <a:lnTo>
                    <a:pt x="2677931" y="3505655"/>
                  </a:lnTo>
                  <a:lnTo>
                    <a:pt x="0" y="3505655"/>
                  </a:lnTo>
                  <a:close/>
                </a:path>
              </a:pathLst>
            </a:custGeom>
            <a:blipFill>
              <a:blip r:embed="rId2"/>
              <a:stretch>
                <a:fillRect l="0" t="-421" r="0" b="-42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9296400" y="6038797"/>
            <a:ext cx="4010025" cy="2746922"/>
            <a:chOff x="0" y="0"/>
            <a:chExt cx="5346700" cy="3662562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0"/>
              <a:ext cx="5346700" cy="1397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99"/>
                </a:lnSpc>
              </a:pPr>
              <a:r>
                <a:rPr lang="en-US" sz="34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Doa untuk Anak-Anak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812596"/>
              <a:ext cx="5346700" cy="1849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31802" indent="-215901" lvl="1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Jujur dan baik</a:t>
              </a:r>
            </a:p>
            <a:p>
              <a:pPr algn="l" marL="431802" indent="-215901" lvl="1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Saling menghormati</a:t>
              </a:r>
            </a:p>
            <a:p>
              <a:pPr algn="l" marL="431802" indent="-215901" lvl="1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Membantu teman</a:t>
              </a:r>
            </a:p>
            <a:p>
              <a:pPr algn="l" marL="431802" indent="-215901" lvl="1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Bertanggung jawab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3611225" y="6038850"/>
            <a:ext cx="4010025" cy="2746922"/>
            <a:chOff x="0" y="0"/>
            <a:chExt cx="5346700" cy="3662562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0"/>
              <a:ext cx="5346700" cy="1397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99"/>
                </a:lnSpc>
                <a:spcBef>
                  <a:spcPct val="0"/>
                </a:spcBef>
              </a:pPr>
              <a:r>
                <a:rPr lang="en-US" sz="3499" strike="noStrike" u="none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Doa untuk Persahabatan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812596"/>
              <a:ext cx="5346700" cy="184996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31802" indent="-215901" lvl="1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Selalu bersama</a:t>
              </a:r>
            </a:p>
            <a:p>
              <a:pPr algn="l" marL="431802" indent="-215901" lvl="1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Menghargai perbedaan</a:t>
              </a:r>
            </a:p>
            <a:p>
              <a:pPr algn="l" marL="431802" indent="-215901" lvl="1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Mendoakan satu sama lain</a:t>
              </a:r>
            </a:p>
            <a:p>
              <a:pPr algn="l" marL="431802" indent="-215901" lvl="1">
                <a:lnSpc>
                  <a:spcPts val="2800"/>
                </a:lnSpc>
                <a:buFont typeface="Arial"/>
                <a:buChar char="•"/>
              </a:pPr>
              <a:r>
                <a:rPr lang="en-US" sz="2000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Menyebarkan kasih sayang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296400" y="666750"/>
            <a:ext cx="7191375" cy="3019425"/>
            <a:chOff x="0" y="0"/>
            <a:chExt cx="9588500" cy="4025900"/>
          </a:xfrm>
        </p:grpSpPr>
        <p:sp>
          <p:nvSpPr>
            <p:cNvPr name="AutoShape 11" id="11"/>
            <p:cNvSpPr/>
            <p:nvPr/>
          </p:nvSpPr>
          <p:spPr>
            <a:xfrm>
              <a:off x="0" y="4013200"/>
              <a:ext cx="9588500" cy="0"/>
            </a:xfrm>
            <a:prstGeom prst="line">
              <a:avLst/>
            </a:prstGeom>
            <a:ln cap="flat" w="25400">
              <a:solidFill>
                <a:srgbClr val="2E3C33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2" id="12"/>
            <p:cNvSpPr txBox="true"/>
            <p:nvPr/>
          </p:nvSpPr>
          <p:spPr>
            <a:xfrm rot="0">
              <a:off x="0" y="142875"/>
              <a:ext cx="9588500" cy="24563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999"/>
                </a:lnSpc>
              </a:pPr>
              <a:r>
                <a:rPr lang="en-US" sz="69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Doa Memohon Akhlak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2990638"/>
              <a:ext cx="9588500" cy="59076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639"/>
                </a:lnSpc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Simple prayer for good character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29875" y="0"/>
            <a:ext cx="7858125" cy="10287000"/>
            <a:chOff x="0" y="0"/>
            <a:chExt cx="1217429" cy="1593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17429" cy="1593725"/>
            </a:xfrm>
            <a:custGeom>
              <a:avLst/>
              <a:gdLst/>
              <a:ahLst/>
              <a:cxnLst/>
              <a:rect r="r" b="b" t="t" l="l"/>
              <a:pathLst>
                <a:path h="1593725" w="1217429">
                  <a:moveTo>
                    <a:pt x="0" y="0"/>
                  </a:moveTo>
                  <a:lnTo>
                    <a:pt x="1217429" y="0"/>
                  </a:lnTo>
                  <a:lnTo>
                    <a:pt x="1217429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421" r="0" b="-42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5"/>
            <a:ext cx="7230865" cy="4867275"/>
            <a:chOff x="0" y="0"/>
            <a:chExt cx="9641153" cy="648970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26326" y="57150"/>
              <a:ext cx="9614826" cy="13584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7840"/>
                </a:lnSpc>
                <a:spcBef>
                  <a:spcPct val="0"/>
                </a:spcBef>
              </a:pPr>
              <a:r>
                <a:rPr lang="en-US" sz="7000" i="true">
                  <a:solidFill>
                    <a:srgbClr val="2E3C33"/>
                  </a:solidFill>
                  <a:latin typeface="Radley Italics"/>
                  <a:ea typeface="Radley Italics"/>
                  <a:cs typeface="Radley Italics"/>
                  <a:sym typeface="Radley Italics"/>
                </a:rPr>
                <a:t>Penutup Motivasi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26326" y="2387600"/>
              <a:ext cx="9614826" cy="1397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99"/>
                </a:lnSpc>
                <a:spcBef>
                  <a:spcPct val="0"/>
                </a:spcBef>
              </a:pPr>
              <a:r>
                <a:rPr lang="en-US" sz="3499" u="none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Mari kita meneladani sahabat Nabi dan jadi Superhero Muslim Sejati!</a:t>
              </a:r>
            </a:p>
          </p:txBody>
        </p:sp>
        <p:sp>
          <p:nvSpPr>
            <p:cNvPr name="AutoShape 7" id="7"/>
            <p:cNvSpPr/>
            <p:nvPr/>
          </p:nvSpPr>
          <p:spPr>
            <a:xfrm>
              <a:off x="0" y="1901614"/>
              <a:ext cx="9614826" cy="0"/>
            </a:xfrm>
            <a:prstGeom prst="line">
              <a:avLst/>
            </a:prstGeom>
            <a:ln cap="flat" w="25400">
              <a:solidFill>
                <a:srgbClr val="2E3C33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8" id="8"/>
            <p:cNvSpPr txBox="true"/>
            <p:nvPr/>
          </p:nvSpPr>
          <p:spPr>
            <a:xfrm rot="0">
              <a:off x="26326" y="4419600"/>
              <a:ext cx="9588500" cy="2070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00"/>
                </a:lnSpc>
              </a:pPr>
              <a:r>
                <a:rPr lang="en-US" b="true" sz="2000">
                  <a:solidFill>
                    <a:srgbClr val="2E3C33"/>
                  </a:solidFill>
                  <a:latin typeface="Carlito Bold"/>
                  <a:ea typeface="Carlito Bold"/>
                  <a:cs typeface="Carlito Bold"/>
                  <a:sym typeface="Carlito Bold"/>
                </a:rPr>
                <a:t>Dengan meneladani sifat-sifat baik</a:t>
              </a:r>
              <a:r>
                <a:rPr lang="en-US" sz="20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 para sahabat Rasulullah, kita dapat menjadi pribadi yang lebih baik. Ayo berbuat baik mulai hari ini, saling membantu, dan selalu bersikap jujur. Bersama-sama, kita bisa menjadi Superhero Muslim yang menginspirasi di lingkungan sekolah dan masyarakat.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66750" y="9184102"/>
            <a:ext cx="2171730" cy="2205796"/>
            <a:chOff x="0" y="0"/>
            <a:chExt cx="812800" cy="8255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C58B4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6B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7858125" cy="10287000"/>
            <a:chOff x="0" y="0"/>
            <a:chExt cx="2677931" cy="350565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77931" cy="3505655"/>
            </a:xfrm>
            <a:custGeom>
              <a:avLst/>
              <a:gdLst/>
              <a:ahLst/>
              <a:cxnLst/>
              <a:rect r="r" b="b" t="t" l="l"/>
              <a:pathLst>
                <a:path h="3505655" w="2677931">
                  <a:moveTo>
                    <a:pt x="0" y="0"/>
                  </a:moveTo>
                  <a:lnTo>
                    <a:pt x="2677931" y="0"/>
                  </a:lnTo>
                  <a:lnTo>
                    <a:pt x="2677931" y="3505655"/>
                  </a:lnTo>
                  <a:lnTo>
                    <a:pt x="0" y="3505655"/>
                  </a:lnTo>
                  <a:close/>
                </a:path>
              </a:pathLst>
            </a:custGeom>
            <a:blipFill>
              <a:blip r:embed="rId2"/>
              <a:stretch>
                <a:fillRect l="0" t="-421" r="0" b="-42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9296400" y="666750"/>
            <a:ext cx="6057900" cy="2327204"/>
            <a:chOff x="0" y="0"/>
            <a:chExt cx="8077200" cy="3102939"/>
          </a:xfrm>
        </p:grpSpPr>
        <p:sp>
          <p:nvSpPr>
            <p:cNvPr name="AutoShape 5" id="5"/>
            <p:cNvSpPr/>
            <p:nvPr/>
          </p:nvSpPr>
          <p:spPr>
            <a:xfrm>
              <a:off x="0" y="3090239"/>
              <a:ext cx="8077200" cy="0"/>
            </a:xfrm>
            <a:prstGeom prst="line">
              <a:avLst/>
            </a:prstGeom>
            <a:ln cap="flat" w="25400">
              <a:solidFill>
                <a:srgbClr val="2E3C33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6" id="6"/>
            <p:cNvSpPr txBox="true"/>
            <p:nvPr/>
          </p:nvSpPr>
          <p:spPr>
            <a:xfrm rot="0">
              <a:off x="0" y="142875"/>
              <a:ext cx="8077200" cy="24563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999"/>
                </a:lnSpc>
              </a:pPr>
              <a:r>
                <a:rPr lang="en-US" sz="69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Terima Kasih &amp; Pertanyaan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bg>
      <p:bgPr>
        <a:solidFill>
          <a:srgbClr val="2E3C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6750" y="666750"/>
            <a:ext cx="14687550" cy="1647825"/>
            <a:chOff x="0" y="0"/>
            <a:chExt cx="19583400" cy="2197100"/>
          </a:xfrm>
        </p:grpSpPr>
        <p:sp>
          <p:nvSpPr>
            <p:cNvPr name="AutoShape 3" id="3"/>
            <p:cNvSpPr/>
            <p:nvPr/>
          </p:nvSpPr>
          <p:spPr>
            <a:xfrm>
              <a:off x="0" y="2184400"/>
              <a:ext cx="19583400" cy="0"/>
            </a:xfrm>
            <a:prstGeom prst="line">
              <a:avLst/>
            </a:prstGeom>
            <a:ln cap="flat" w="254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4" id="4"/>
            <p:cNvSpPr txBox="true"/>
            <p:nvPr/>
          </p:nvSpPr>
          <p:spPr>
            <a:xfrm rot="0">
              <a:off x="0" y="9525"/>
              <a:ext cx="19583400" cy="1400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8399"/>
                </a:lnSpc>
              </a:pPr>
              <a:r>
                <a:rPr lang="en-US" sz="6999">
                  <a:solidFill>
                    <a:srgbClr val="FFF6B2"/>
                  </a:solidFill>
                  <a:latin typeface="Radley"/>
                  <a:ea typeface="Radley"/>
                  <a:cs typeface="Radley"/>
                  <a:sym typeface="Radley"/>
                </a:rPr>
                <a:t>Jadilah superhero muslim sejati</a:t>
              </a: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666750" y="9232900"/>
            <a:ext cx="14325862" cy="387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FFF6B2"/>
                </a:solidFill>
                <a:latin typeface="Carlito"/>
                <a:ea typeface="Carlito"/>
                <a:cs typeface="Carlito"/>
                <a:sym typeface="Carlito"/>
              </a:rPr>
              <a:t>– SAHABAT NABI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7202135" y="459202"/>
            <a:ext cx="2171730" cy="2205796"/>
            <a:chOff x="0" y="0"/>
            <a:chExt cx="812800" cy="8255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FFF6B2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429875" y="0"/>
            <a:ext cx="7858125" cy="10287000"/>
            <a:chOff x="0" y="0"/>
            <a:chExt cx="1217429" cy="159372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217429" cy="1593725"/>
            </a:xfrm>
            <a:custGeom>
              <a:avLst/>
              <a:gdLst/>
              <a:ahLst/>
              <a:cxnLst/>
              <a:rect r="r" b="b" t="t" l="l"/>
              <a:pathLst>
                <a:path h="1593725" w="1217429">
                  <a:moveTo>
                    <a:pt x="0" y="0"/>
                  </a:moveTo>
                  <a:lnTo>
                    <a:pt x="1217429" y="0"/>
                  </a:lnTo>
                  <a:lnTo>
                    <a:pt x="1217429" y="1593725"/>
                  </a:lnTo>
                  <a:lnTo>
                    <a:pt x="0" y="1593725"/>
                  </a:lnTo>
                  <a:close/>
                </a:path>
              </a:pathLst>
            </a:custGeom>
            <a:blipFill>
              <a:blip r:embed="rId2"/>
              <a:stretch>
                <a:fillRect l="0" t="-421" r="0" b="-421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666750" y="666755"/>
            <a:ext cx="7230865" cy="5857875"/>
            <a:chOff x="0" y="0"/>
            <a:chExt cx="9641153" cy="7810500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26326" y="57150"/>
              <a:ext cx="9614826" cy="267927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7840"/>
                </a:lnSpc>
                <a:spcBef>
                  <a:spcPct val="0"/>
                </a:spcBef>
              </a:pPr>
              <a:r>
                <a:rPr lang="en-US" sz="7000" i="true">
                  <a:solidFill>
                    <a:srgbClr val="2E3C33"/>
                  </a:solidFill>
                  <a:latin typeface="Radley Italics"/>
                  <a:ea typeface="Radley Italics"/>
                  <a:cs typeface="Radley Italics"/>
                  <a:sym typeface="Radley Italics"/>
                </a:rPr>
                <a:t>Siapa Itu Sahabat Nabi?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26326" y="3708400"/>
              <a:ext cx="9614826" cy="1397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4199"/>
                </a:lnSpc>
                <a:spcBef>
                  <a:spcPct val="0"/>
                </a:spcBef>
              </a:pPr>
              <a:r>
                <a:rPr lang="en-US" sz="3499" u="none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Sahabat Nabi adalah teman dekat Rasulullah yang selalu berbuat baik.</a:t>
              </a:r>
            </a:p>
          </p:txBody>
        </p:sp>
        <p:sp>
          <p:nvSpPr>
            <p:cNvPr name="AutoShape 7" id="7"/>
            <p:cNvSpPr/>
            <p:nvPr/>
          </p:nvSpPr>
          <p:spPr>
            <a:xfrm>
              <a:off x="0" y="3222414"/>
              <a:ext cx="9614826" cy="0"/>
            </a:xfrm>
            <a:prstGeom prst="line">
              <a:avLst/>
            </a:prstGeom>
            <a:ln cap="flat" w="25400">
              <a:solidFill>
                <a:srgbClr val="2E3C33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8" id="8"/>
            <p:cNvSpPr txBox="true"/>
            <p:nvPr/>
          </p:nvSpPr>
          <p:spPr>
            <a:xfrm rot="0">
              <a:off x="26326" y="5740400"/>
              <a:ext cx="9588500" cy="20701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400"/>
                </a:lnSpc>
              </a:pPr>
              <a:r>
                <a:rPr lang="en-US" sz="20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Sahabat Nabi adalah orang-orang </a:t>
              </a:r>
              <a:r>
                <a:rPr lang="en-US" b="true" sz="2000">
                  <a:solidFill>
                    <a:srgbClr val="2E3C33"/>
                  </a:solidFill>
                  <a:latin typeface="Carlito Bold"/>
                  <a:ea typeface="Carlito Bold"/>
                  <a:cs typeface="Carlito Bold"/>
                  <a:sym typeface="Carlito Bold"/>
                </a:rPr>
                <a:t>spesial</a:t>
              </a:r>
              <a:r>
                <a:rPr lang="en-US" sz="20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 yang selalu membantu Rasulullah. Mereka menunjukkan sifat-sifat baik seperti </a:t>
              </a:r>
              <a:r>
                <a:rPr lang="en-US" b="true" sz="2000">
                  <a:solidFill>
                    <a:srgbClr val="2E3C33"/>
                  </a:solidFill>
                  <a:latin typeface="Carlito Bold"/>
                  <a:ea typeface="Carlito Bold"/>
                  <a:cs typeface="Carlito Bold"/>
                  <a:sym typeface="Carlito Bold"/>
                </a:rPr>
                <a:t>kejujuran, keberanian,</a:t>
              </a:r>
              <a:r>
                <a:rPr lang="en-US" sz="20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 dan </a:t>
              </a:r>
              <a:r>
                <a:rPr lang="en-US" b="true" sz="2000">
                  <a:solidFill>
                    <a:srgbClr val="2E3C33"/>
                  </a:solidFill>
                  <a:latin typeface="Carlito Bold"/>
                  <a:ea typeface="Carlito Bold"/>
                  <a:cs typeface="Carlito Bold"/>
                  <a:sym typeface="Carlito Bold"/>
                </a:rPr>
                <a:t>kedermawanan</a:t>
              </a:r>
              <a:r>
                <a:rPr lang="en-US" sz="20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. Dengan meneladani mereka, kita bisa belajar untuk menjadi </a:t>
              </a:r>
              <a:r>
                <a:rPr lang="en-US" b="true" sz="2000">
                  <a:solidFill>
                    <a:srgbClr val="2E3C33"/>
                  </a:solidFill>
                  <a:latin typeface="Carlito Bold"/>
                  <a:ea typeface="Carlito Bold"/>
                  <a:cs typeface="Carlito Bold"/>
                  <a:sym typeface="Carlito Bold"/>
                </a:rPr>
                <a:t>teman yang baik</a:t>
              </a:r>
              <a:r>
                <a:rPr lang="en-US" sz="20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 dan saling membantu di sekolah dan kehidupan sehari-hari.</a:t>
              </a: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666750" y="9184102"/>
            <a:ext cx="2171730" cy="2205796"/>
            <a:chOff x="0" y="0"/>
            <a:chExt cx="812800" cy="8255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C58B4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296400" y="6038850"/>
            <a:ext cx="4010025" cy="3581400"/>
            <a:chOff x="0" y="0"/>
            <a:chExt cx="1391532" cy="124279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91532" cy="1242794"/>
            </a:xfrm>
            <a:custGeom>
              <a:avLst/>
              <a:gdLst/>
              <a:ahLst/>
              <a:cxnLst/>
              <a:rect r="r" b="b" t="t" l="l"/>
              <a:pathLst>
                <a:path h="1242794" w="1391532">
                  <a:moveTo>
                    <a:pt x="0" y="0"/>
                  </a:moveTo>
                  <a:lnTo>
                    <a:pt x="1391532" y="0"/>
                  </a:lnTo>
                  <a:lnTo>
                    <a:pt x="1391532" y="1242794"/>
                  </a:lnTo>
                  <a:lnTo>
                    <a:pt x="0" y="1242794"/>
                  </a:lnTo>
                  <a:close/>
                </a:path>
              </a:pathLst>
            </a:custGeom>
            <a:blipFill>
              <a:blip r:embed="rId2"/>
              <a:stretch>
                <a:fillRect l="-316" t="0" r="-316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4981575" y="6038850"/>
            <a:ext cx="4010025" cy="3581400"/>
            <a:chOff x="0" y="0"/>
            <a:chExt cx="1391532" cy="124279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91532" cy="1242794"/>
            </a:xfrm>
            <a:custGeom>
              <a:avLst/>
              <a:gdLst/>
              <a:ahLst/>
              <a:cxnLst/>
              <a:rect r="r" b="b" t="t" l="l"/>
              <a:pathLst>
                <a:path h="1242794" w="1391532">
                  <a:moveTo>
                    <a:pt x="0" y="0"/>
                  </a:moveTo>
                  <a:lnTo>
                    <a:pt x="1391532" y="0"/>
                  </a:lnTo>
                  <a:lnTo>
                    <a:pt x="1391532" y="1242794"/>
                  </a:lnTo>
                  <a:lnTo>
                    <a:pt x="0" y="1242794"/>
                  </a:lnTo>
                  <a:close/>
                </a:path>
              </a:pathLst>
            </a:custGeom>
            <a:blipFill>
              <a:blip r:embed="rId3"/>
              <a:stretch>
                <a:fillRect l="-316" t="0" r="-316" b="0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611225" y="6038850"/>
            <a:ext cx="4010025" cy="3581400"/>
            <a:chOff x="0" y="0"/>
            <a:chExt cx="1391532" cy="124279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91532" cy="1242794"/>
            </a:xfrm>
            <a:custGeom>
              <a:avLst/>
              <a:gdLst/>
              <a:ahLst/>
              <a:cxnLst/>
              <a:rect r="r" b="b" t="t" l="l"/>
              <a:pathLst>
                <a:path h="1242794" w="1391532">
                  <a:moveTo>
                    <a:pt x="0" y="0"/>
                  </a:moveTo>
                  <a:lnTo>
                    <a:pt x="1391532" y="0"/>
                  </a:lnTo>
                  <a:lnTo>
                    <a:pt x="1391532" y="1242794"/>
                  </a:lnTo>
                  <a:lnTo>
                    <a:pt x="0" y="1242794"/>
                  </a:lnTo>
                  <a:close/>
                </a:path>
              </a:pathLst>
            </a:custGeom>
            <a:blipFill>
              <a:blip r:embed="rId4"/>
              <a:stretch>
                <a:fillRect l="-316" t="0" r="-316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666750" y="723900"/>
            <a:ext cx="13249275" cy="10045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40"/>
              </a:lnSpc>
              <a:spcBef>
                <a:spcPct val="0"/>
              </a:spcBef>
            </a:pPr>
            <a:r>
              <a:rPr lang="en-US" sz="7000">
                <a:solidFill>
                  <a:srgbClr val="2E3C33"/>
                </a:solidFill>
                <a:latin typeface="Radley"/>
                <a:ea typeface="Radley"/>
                <a:cs typeface="Radley"/>
                <a:sym typeface="Radley"/>
              </a:rPr>
              <a:t>4 Sahabat Utama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4981575" y="4248150"/>
            <a:ext cx="2876550" cy="1255395"/>
            <a:chOff x="0" y="0"/>
            <a:chExt cx="3835400" cy="1673860"/>
          </a:xfrm>
        </p:grpSpPr>
        <p:sp>
          <p:nvSpPr>
            <p:cNvPr name="TextBox 10" id="10"/>
            <p:cNvSpPr txBox="true"/>
            <p:nvPr/>
          </p:nvSpPr>
          <p:spPr>
            <a:xfrm rot="0">
              <a:off x="0" y="-57150"/>
              <a:ext cx="38354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Abu Bakar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820420"/>
              <a:ext cx="3835400" cy="8534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Jujur dan setia kepada teman dan guru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9296400" y="4248150"/>
            <a:ext cx="2876550" cy="1255395"/>
            <a:chOff x="0" y="0"/>
            <a:chExt cx="3835400" cy="1673860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820420"/>
              <a:ext cx="3835400" cy="8534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Berani dan adil kepada semua teman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-57150"/>
              <a:ext cx="38354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Umar</a:t>
              </a:r>
            </a:p>
          </p:txBody>
        </p:sp>
      </p:grpSp>
      <p:grpSp>
        <p:nvGrpSpPr>
          <p:cNvPr name="Group 15" id="15"/>
          <p:cNvGrpSpPr/>
          <p:nvPr/>
        </p:nvGrpSpPr>
        <p:grpSpPr>
          <a:xfrm rot="0">
            <a:off x="13611225" y="4248150"/>
            <a:ext cx="2876550" cy="1255395"/>
            <a:chOff x="0" y="0"/>
            <a:chExt cx="3835400" cy="1673860"/>
          </a:xfrm>
        </p:grpSpPr>
        <p:sp>
          <p:nvSpPr>
            <p:cNvPr name="TextBox 16" id="16"/>
            <p:cNvSpPr txBox="true"/>
            <p:nvPr/>
          </p:nvSpPr>
          <p:spPr>
            <a:xfrm rot="0">
              <a:off x="0" y="820420"/>
              <a:ext cx="3835400" cy="8534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Kedermawanan dan rendah hati kepada orang lain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0" y="-57150"/>
              <a:ext cx="38354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Utsman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53325" y="0"/>
            <a:ext cx="10734675" cy="6934200"/>
            <a:chOff x="0" y="0"/>
            <a:chExt cx="3111331" cy="20098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11331" cy="2009804"/>
            </a:xfrm>
            <a:custGeom>
              <a:avLst/>
              <a:gdLst/>
              <a:ahLst/>
              <a:cxnLst/>
              <a:rect r="r" b="b" t="t" l="l"/>
              <a:pathLst>
                <a:path h="2009804" w="3111331">
                  <a:moveTo>
                    <a:pt x="0" y="0"/>
                  </a:moveTo>
                  <a:lnTo>
                    <a:pt x="3111331" y="0"/>
                  </a:lnTo>
                  <a:lnTo>
                    <a:pt x="3111331" y="2009804"/>
                  </a:lnTo>
                  <a:lnTo>
                    <a:pt x="0" y="2009804"/>
                  </a:lnTo>
                  <a:close/>
                </a:path>
              </a:pathLst>
            </a:custGeom>
            <a:blipFill>
              <a:blip r:embed="rId2"/>
              <a:stretch>
                <a:fillRect l="-74" t="0" r="-74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723900"/>
            <a:ext cx="4619625" cy="397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40"/>
              </a:lnSpc>
              <a:spcBef>
                <a:spcPct val="0"/>
              </a:spcBef>
            </a:pPr>
            <a:r>
              <a:rPr lang="en-US" sz="7000">
                <a:solidFill>
                  <a:srgbClr val="2E3C33"/>
                </a:solidFill>
                <a:latin typeface="Radley"/>
                <a:ea typeface="Radley"/>
                <a:cs typeface="Radley"/>
                <a:sym typeface="Radley"/>
              </a:rPr>
              <a:t>Abu Bakar – Kejujuran &amp; Kesetiaan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553325" y="7829550"/>
            <a:ext cx="5753100" cy="895350"/>
            <a:chOff x="0" y="0"/>
            <a:chExt cx="7670800" cy="11938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57150"/>
              <a:ext cx="76708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Kejujuran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59460"/>
              <a:ext cx="7670800" cy="4343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Abu Bakar selalu </a:t>
              </a:r>
              <a:r>
                <a:rPr lang="en-US" b="true" sz="1800">
                  <a:solidFill>
                    <a:srgbClr val="2E3C33"/>
                  </a:solidFill>
                  <a:latin typeface="Carlito Bold"/>
                  <a:ea typeface="Carlito Bold"/>
                  <a:cs typeface="Carlito Bold"/>
                  <a:sym typeface="Carlito Bold"/>
                </a:rPr>
                <a:t>jujur</a:t>
              </a: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 dan setia kepada teman.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66750" y="9184102"/>
            <a:ext cx="2171730" cy="2205796"/>
            <a:chOff x="0" y="0"/>
            <a:chExt cx="812800" cy="825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C58B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53325" y="0"/>
            <a:ext cx="10734675" cy="6934200"/>
            <a:chOff x="0" y="0"/>
            <a:chExt cx="3111331" cy="20098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11331" cy="2009804"/>
            </a:xfrm>
            <a:custGeom>
              <a:avLst/>
              <a:gdLst/>
              <a:ahLst/>
              <a:cxnLst/>
              <a:rect r="r" b="b" t="t" l="l"/>
              <a:pathLst>
                <a:path h="2009804" w="3111331">
                  <a:moveTo>
                    <a:pt x="0" y="0"/>
                  </a:moveTo>
                  <a:lnTo>
                    <a:pt x="3111331" y="0"/>
                  </a:lnTo>
                  <a:lnTo>
                    <a:pt x="3111331" y="2009804"/>
                  </a:lnTo>
                  <a:lnTo>
                    <a:pt x="0" y="2009804"/>
                  </a:lnTo>
                  <a:close/>
                </a:path>
              </a:pathLst>
            </a:custGeom>
            <a:blipFill>
              <a:blip r:embed="rId2"/>
              <a:stretch>
                <a:fillRect l="-74" t="0" r="-74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723900"/>
            <a:ext cx="4619625" cy="2985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40"/>
              </a:lnSpc>
              <a:spcBef>
                <a:spcPct val="0"/>
              </a:spcBef>
            </a:pPr>
            <a:r>
              <a:rPr lang="en-US" sz="7000">
                <a:solidFill>
                  <a:srgbClr val="2E3C33"/>
                </a:solidFill>
                <a:latin typeface="Radley"/>
                <a:ea typeface="Radley"/>
                <a:cs typeface="Radley"/>
                <a:sym typeface="Radley"/>
              </a:rPr>
              <a:t>Umar – Keberanian &amp; Keadilan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553325" y="7829550"/>
            <a:ext cx="5753100" cy="895350"/>
            <a:chOff x="0" y="0"/>
            <a:chExt cx="7670800" cy="11938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57150"/>
              <a:ext cx="76708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Keberanian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59460"/>
              <a:ext cx="7670800" cy="4343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Umar adalah contoh berani dan adil untuk semua.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66750" y="9184102"/>
            <a:ext cx="2171730" cy="2205796"/>
            <a:chOff x="0" y="0"/>
            <a:chExt cx="812800" cy="825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C58B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53325" y="0"/>
            <a:ext cx="10734675" cy="6934200"/>
            <a:chOff x="0" y="0"/>
            <a:chExt cx="3111331" cy="20098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11331" cy="2009804"/>
            </a:xfrm>
            <a:custGeom>
              <a:avLst/>
              <a:gdLst/>
              <a:ahLst/>
              <a:cxnLst/>
              <a:rect r="r" b="b" t="t" l="l"/>
              <a:pathLst>
                <a:path h="2009804" w="3111331">
                  <a:moveTo>
                    <a:pt x="0" y="0"/>
                  </a:moveTo>
                  <a:lnTo>
                    <a:pt x="3111331" y="0"/>
                  </a:lnTo>
                  <a:lnTo>
                    <a:pt x="3111331" y="2009804"/>
                  </a:lnTo>
                  <a:lnTo>
                    <a:pt x="0" y="2009804"/>
                  </a:lnTo>
                  <a:close/>
                </a:path>
              </a:pathLst>
            </a:custGeom>
            <a:blipFill>
              <a:blip r:embed="rId2"/>
              <a:stretch>
                <a:fillRect l="-74" t="0" r="-74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704850"/>
            <a:ext cx="4619625" cy="30259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5964"/>
              </a:lnSpc>
              <a:spcBef>
                <a:spcPct val="0"/>
              </a:spcBef>
            </a:pPr>
            <a:r>
              <a:rPr lang="en-US" sz="5325">
                <a:solidFill>
                  <a:srgbClr val="2E3C33"/>
                </a:solidFill>
                <a:latin typeface="Radley"/>
                <a:ea typeface="Radley"/>
                <a:cs typeface="Radley"/>
                <a:sym typeface="Radley"/>
              </a:rPr>
              <a:t>Utsman – Kedermawanan &amp; Kerendahan Hati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553325" y="7829550"/>
            <a:ext cx="5753100" cy="1209675"/>
            <a:chOff x="0" y="0"/>
            <a:chExt cx="7670800" cy="16129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57150"/>
              <a:ext cx="76708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Kedermawanan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59460"/>
              <a:ext cx="7670800" cy="8534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Utsman selalu </a:t>
              </a:r>
              <a:r>
                <a:rPr lang="en-US" b="true" sz="1800">
                  <a:solidFill>
                    <a:srgbClr val="2E3C33"/>
                  </a:solidFill>
                  <a:latin typeface="Carlito Bold"/>
                  <a:ea typeface="Carlito Bold"/>
                  <a:cs typeface="Carlito Bold"/>
                  <a:sym typeface="Carlito Bold"/>
                </a:rPr>
                <a:t>membantu teman yang membutuhkan</a:t>
              </a: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 dan tidak sombong.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66750" y="9184102"/>
            <a:ext cx="2171730" cy="2205796"/>
            <a:chOff x="0" y="0"/>
            <a:chExt cx="812800" cy="825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C58B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53325" y="0"/>
            <a:ext cx="10734675" cy="6934200"/>
            <a:chOff x="0" y="0"/>
            <a:chExt cx="3111331" cy="20098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11331" cy="2009804"/>
            </a:xfrm>
            <a:custGeom>
              <a:avLst/>
              <a:gdLst/>
              <a:ahLst/>
              <a:cxnLst/>
              <a:rect r="r" b="b" t="t" l="l"/>
              <a:pathLst>
                <a:path h="2009804" w="3111331">
                  <a:moveTo>
                    <a:pt x="0" y="0"/>
                  </a:moveTo>
                  <a:lnTo>
                    <a:pt x="3111331" y="0"/>
                  </a:lnTo>
                  <a:lnTo>
                    <a:pt x="3111331" y="2009804"/>
                  </a:lnTo>
                  <a:lnTo>
                    <a:pt x="0" y="2009804"/>
                  </a:lnTo>
                  <a:close/>
                </a:path>
              </a:pathLst>
            </a:custGeom>
            <a:blipFill>
              <a:blip r:embed="rId2"/>
              <a:stretch>
                <a:fillRect l="-74" t="0" r="-74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723900"/>
            <a:ext cx="4619625" cy="39763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40"/>
              </a:lnSpc>
              <a:spcBef>
                <a:spcPct val="0"/>
              </a:spcBef>
            </a:pPr>
            <a:r>
              <a:rPr lang="en-US" sz="7000">
                <a:solidFill>
                  <a:srgbClr val="2E3C33"/>
                </a:solidFill>
                <a:latin typeface="Radley"/>
                <a:ea typeface="Radley"/>
                <a:cs typeface="Radley"/>
                <a:sym typeface="Radley"/>
              </a:rPr>
              <a:t>Ali – Kecerdasan dan Kreativitas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553325" y="7829550"/>
            <a:ext cx="5753100" cy="895350"/>
            <a:chOff x="0" y="0"/>
            <a:chExt cx="7670800" cy="11938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57150"/>
              <a:ext cx="76708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Pintar dan Kreatif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59460"/>
              <a:ext cx="7670800" cy="4343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Ali selalu membantu teman dalam belajar dan berkarya.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66750" y="9184102"/>
            <a:ext cx="2171730" cy="2205796"/>
            <a:chOff x="0" y="0"/>
            <a:chExt cx="812800" cy="825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C58B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E3C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611225" y="0"/>
            <a:ext cx="4676775" cy="6172200"/>
            <a:chOff x="0" y="0"/>
            <a:chExt cx="1382211" cy="182418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382211" cy="1824180"/>
            </a:xfrm>
            <a:custGeom>
              <a:avLst/>
              <a:gdLst/>
              <a:ahLst/>
              <a:cxnLst/>
              <a:rect r="r" b="b" t="t" l="l"/>
              <a:pathLst>
                <a:path h="1824180" w="1382211">
                  <a:moveTo>
                    <a:pt x="0" y="0"/>
                  </a:moveTo>
                  <a:lnTo>
                    <a:pt x="1382211" y="0"/>
                  </a:lnTo>
                  <a:lnTo>
                    <a:pt x="1382211" y="1824180"/>
                  </a:lnTo>
                  <a:lnTo>
                    <a:pt x="0" y="1824180"/>
                  </a:lnTo>
                  <a:close/>
                </a:path>
              </a:pathLst>
            </a:custGeom>
            <a:blipFill>
              <a:blip r:embed="rId2"/>
              <a:stretch>
                <a:fillRect l="0" t="-14" r="0" b="-14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7553325" y="0"/>
            <a:ext cx="5753100" cy="10287000"/>
            <a:chOff x="0" y="0"/>
            <a:chExt cx="1700316" cy="304030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700316" cy="3040300"/>
            </a:xfrm>
            <a:custGeom>
              <a:avLst/>
              <a:gdLst/>
              <a:ahLst/>
              <a:cxnLst/>
              <a:rect r="r" b="b" t="t" l="l"/>
              <a:pathLst>
                <a:path h="3040300" w="1700316">
                  <a:moveTo>
                    <a:pt x="0" y="0"/>
                  </a:moveTo>
                  <a:lnTo>
                    <a:pt x="1700316" y="0"/>
                  </a:lnTo>
                  <a:lnTo>
                    <a:pt x="1700316" y="3040300"/>
                  </a:lnTo>
                  <a:lnTo>
                    <a:pt x="0" y="3040300"/>
                  </a:lnTo>
                  <a:close/>
                </a:path>
              </a:pathLst>
            </a:custGeom>
            <a:blipFill>
              <a:blip r:embed="rId3"/>
              <a:stretch>
                <a:fillRect l="0" t="-497" r="0" b="-497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13611225" y="6445954"/>
            <a:ext cx="4676775" cy="3841046"/>
            <a:chOff x="0" y="0"/>
            <a:chExt cx="1382211" cy="113521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82211" cy="1135213"/>
            </a:xfrm>
            <a:custGeom>
              <a:avLst/>
              <a:gdLst/>
              <a:ahLst/>
              <a:cxnLst/>
              <a:rect r="r" b="b" t="t" l="l"/>
              <a:pathLst>
                <a:path h="1135213" w="1382211">
                  <a:moveTo>
                    <a:pt x="0" y="0"/>
                  </a:moveTo>
                  <a:lnTo>
                    <a:pt x="1382211" y="0"/>
                  </a:lnTo>
                  <a:lnTo>
                    <a:pt x="1382211" y="1135213"/>
                  </a:lnTo>
                  <a:lnTo>
                    <a:pt x="0" y="1135213"/>
                  </a:lnTo>
                  <a:close/>
                </a:path>
              </a:pathLst>
            </a:custGeom>
            <a:blipFill>
              <a:blip r:embed="rId4"/>
              <a:stretch>
                <a:fillRect l="-155" t="0" r="-155" b="0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666750" y="676275"/>
            <a:ext cx="4619625" cy="2762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289"/>
              </a:lnSpc>
              <a:spcBef>
                <a:spcPct val="0"/>
              </a:spcBef>
            </a:pPr>
            <a:r>
              <a:rPr lang="en-US" sz="6075" strike="noStrike" u="none">
                <a:solidFill>
                  <a:srgbClr val="FFF6B2"/>
                </a:solidFill>
                <a:latin typeface="Radley"/>
                <a:ea typeface="Radley"/>
                <a:cs typeface="Radley"/>
                <a:sym typeface="Radley"/>
              </a:rPr>
              <a:t>Persahabatan yang saling mendukung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666750" y="9184102"/>
            <a:ext cx="2171730" cy="2205796"/>
            <a:chOff x="0" y="0"/>
            <a:chExt cx="812800" cy="8255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FFF6B2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553325" y="0"/>
            <a:ext cx="10734675" cy="6934200"/>
            <a:chOff x="0" y="0"/>
            <a:chExt cx="3111331" cy="200980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111331" cy="2009804"/>
            </a:xfrm>
            <a:custGeom>
              <a:avLst/>
              <a:gdLst/>
              <a:ahLst/>
              <a:cxnLst/>
              <a:rect r="r" b="b" t="t" l="l"/>
              <a:pathLst>
                <a:path h="2009804" w="3111331">
                  <a:moveTo>
                    <a:pt x="0" y="0"/>
                  </a:moveTo>
                  <a:lnTo>
                    <a:pt x="3111331" y="0"/>
                  </a:lnTo>
                  <a:lnTo>
                    <a:pt x="3111331" y="2009804"/>
                  </a:lnTo>
                  <a:lnTo>
                    <a:pt x="0" y="2009804"/>
                  </a:lnTo>
                  <a:close/>
                </a:path>
              </a:pathLst>
            </a:custGeom>
            <a:blipFill>
              <a:blip r:embed="rId2"/>
              <a:stretch>
                <a:fillRect l="-74" t="0" r="-74" b="0"/>
              </a:stretch>
            </a:blipFill>
          </p:spPr>
        </p:sp>
      </p:grpSp>
      <p:sp>
        <p:nvSpPr>
          <p:cNvPr name="TextBox 4" id="4"/>
          <p:cNvSpPr txBox="true"/>
          <p:nvPr/>
        </p:nvSpPr>
        <p:spPr>
          <a:xfrm rot="0">
            <a:off x="666750" y="723900"/>
            <a:ext cx="4619625" cy="29857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840"/>
              </a:lnSpc>
              <a:spcBef>
                <a:spcPct val="0"/>
              </a:spcBef>
            </a:pPr>
            <a:r>
              <a:rPr lang="en-US" sz="7000">
                <a:solidFill>
                  <a:srgbClr val="2E3C33"/>
                </a:solidFill>
                <a:latin typeface="Radley"/>
                <a:ea typeface="Radley"/>
                <a:cs typeface="Radley"/>
                <a:sym typeface="Radley"/>
              </a:rPr>
              <a:t>Game “Siapa Aku?”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7553325" y="7829550"/>
            <a:ext cx="5753100" cy="895350"/>
            <a:chOff x="0" y="0"/>
            <a:chExt cx="7670800" cy="1193800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57150"/>
              <a:ext cx="7670800" cy="6227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E3C33"/>
                  </a:solidFill>
                  <a:latin typeface="Radley"/>
                  <a:ea typeface="Radley"/>
                  <a:cs typeface="Radley"/>
                  <a:sym typeface="Radley"/>
                </a:rPr>
                <a:t>Siapa yang dimaksud?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759460"/>
              <a:ext cx="7670800" cy="43434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2520"/>
                </a:lnSpc>
              </a:pPr>
              <a:r>
                <a:rPr lang="en-US" sz="1800">
                  <a:solidFill>
                    <a:srgbClr val="2E3C33"/>
                  </a:solidFill>
                  <a:latin typeface="Carlito"/>
                  <a:ea typeface="Carlito"/>
                  <a:cs typeface="Carlito"/>
                  <a:sym typeface="Carlito"/>
                </a:rPr>
                <a:t>Coba tebak berdasarkan petunjuk yang ada!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666750" y="9184102"/>
            <a:ext cx="2171730" cy="2205796"/>
            <a:chOff x="0" y="0"/>
            <a:chExt cx="812800" cy="8255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" y="0"/>
              <a:ext cx="810260" cy="822960"/>
            </a:xfrm>
            <a:custGeom>
              <a:avLst/>
              <a:gdLst/>
              <a:ahLst/>
              <a:cxnLst/>
              <a:rect r="r" b="b" t="t" l="l"/>
              <a:pathLst>
                <a:path h="822960" w="810260">
                  <a:moveTo>
                    <a:pt x="405130" y="0"/>
                  </a:moveTo>
                  <a:lnTo>
                    <a:pt x="450850" y="151130"/>
                  </a:lnTo>
                  <a:lnTo>
                    <a:pt x="546100" y="25400"/>
                  </a:lnTo>
                  <a:lnTo>
                    <a:pt x="537210" y="181610"/>
                  </a:lnTo>
                  <a:lnTo>
                    <a:pt x="669290" y="96520"/>
                  </a:lnTo>
                  <a:lnTo>
                    <a:pt x="608330" y="241300"/>
                  </a:lnTo>
                  <a:lnTo>
                    <a:pt x="760730" y="205740"/>
                  </a:lnTo>
                  <a:lnTo>
                    <a:pt x="654050" y="321310"/>
                  </a:lnTo>
                  <a:lnTo>
                    <a:pt x="810260" y="340360"/>
                  </a:lnTo>
                  <a:lnTo>
                    <a:pt x="669290" y="411480"/>
                  </a:lnTo>
                  <a:lnTo>
                    <a:pt x="810260" y="482600"/>
                  </a:lnTo>
                  <a:lnTo>
                    <a:pt x="654050" y="501650"/>
                  </a:lnTo>
                  <a:lnTo>
                    <a:pt x="760730" y="617220"/>
                  </a:lnTo>
                  <a:lnTo>
                    <a:pt x="608330" y="581660"/>
                  </a:lnTo>
                  <a:lnTo>
                    <a:pt x="669290" y="726440"/>
                  </a:lnTo>
                  <a:lnTo>
                    <a:pt x="537210" y="640080"/>
                  </a:lnTo>
                  <a:lnTo>
                    <a:pt x="546100" y="797560"/>
                  </a:lnTo>
                  <a:lnTo>
                    <a:pt x="450850" y="671830"/>
                  </a:lnTo>
                  <a:lnTo>
                    <a:pt x="405130" y="822960"/>
                  </a:lnTo>
                  <a:lnTo>
                    <a:pt x="359410" y="671830"/>
                  </a:lnTo>
                  <a:lnTo>
                    <a:pt x="264160" y="797560"/>
                  </a:lnTo>
                  <a:lnTo>
                    <a:pt x="273050" y="640080"/>
                  </a:lnTo>
                  <a:lnTo>
                    <a:pt x="140970" y="726440"/>
                  </a:lnTo>
                  <a:lnTo>
                    <a:pt x="201930" y="581660"/>
                  </a:lnTo>
                  <a:lnTo>
                    <a:pt x="49530" y="617220"/>
                  </a:lnTo>
                  <a:lnTo>
                    <a:pt x="156210" y="501650"/>
                  </a:lnTo>
                  <a:lnTo>
                    <a:pt x="0" y="482600"/>
                  </a:lnTo>
                  <a:lnTo>
                    <a:pt x="140970" y="411480"/>
                  </a:lnTo>
                  <a:lnTo>
                    <a:pt x="0" y="340360"/>
                  </a:lnTo>
                  <a:lnTo>
                    <a:pt x="156210" y="321310"/>
                  </a:lnTo>
                  <a:lnTo>
                    <a:pt x="49530" y="205740"/>
                  </a:lnTo>
                  <a:lnTo>
                    <a:pt x="201930" y="241300"/>
                  </a:lnTo>
                  <a:lnTo>
                    <a:pt x="140970" y="96520"/>
                  </a:lnTo>
                  <a:lnTo>
                    <a:pt x="273050" y="181610"/>
                  </a:lnTo>
                  <a:lnTo>
                    <a:pt x="264160" y="25400"/>
                  </a:lnTo>
                  <a:lnTo>
                    <a:pt x="359410" y="151130"/>
                  </a:lnTo>
                  <a:close/>
                </a:path>
              </a:pathLst>
            </a:custGeom>
            <a:solidFill>
              <a:srgbClr val="C58B40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141746" y="112576"/>
              <a:ext cx="529308" cy="5593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359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description>Presentasi - Superhero Muslim Sejati</dc:description>
  <dc:identifier>DAHB-dLNUzA</dc:identifier>
  <dcterms:modified xsi:type="dcterms:W3CDTF">2011-08-01T06:04:30Z</dcterms:modified>
  <cp:revision>1</cp:revision>
  <dc:title>Presentasi - Superhero Muslim Sejati</dc:title>
</cp:coreProperties>
</file>