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Radley" charset="1" panose="00000500000000000000"/>
      <p:regular r:id="rId19"/>
    </p:embeddedFont>
    <p:embeddedFont>
      <p:font typeface="Carlito" charset="1" panose="020F0502020204030204"/>
      <p:regular r:id="rId20"/>
    </p:embeddedFont>
    <p:embeddedFont>
      <p:font typeface="Radley Italics" charset="1" panose="00000500000000000000"/>
      <p:regular r:id="rId21"/>
    </p:embeddedFont>
    <p:embeddedFont>
      <p:font typeface="Carlito Bold" charset="1" panose="020F050202020403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3C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81575" y="3352800"/>
            <a:ext cx="8324850" cy="6934200"/>
            <a:chOff x="0" y="0"/>
            <a:chExt cx="1289737" cy="10742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9737" cy="1074289"/>
            </a:xfrm>
            <a:custGeom>
              <a:avLst/>
              <a:gdLst/>
              <a:ahLst/>
              <a:cxnLst/>
              <a:rect r="r" b="b" t="t" l="l"/>
              <a:pathLst>
                <a:path h="1074289" w="1289737">
                  <a:moveTo>
                    <a:pt x="0" y="0"/>
                  </a:moveTo>
                  <a:lnTo>
                    <a:pt x="1289737" y="0"/>
                  </a:lnTo>
                  <a:lnTo>
                    <a:pt x="1289737" y="1074289"/>
                  </a:lnTo>
                  <a:lnTo>
                    <a:pt x="0" y="1074289"/>
                  </a:lnTo>
                  <a:close/>
                </a:path>
              </a:pathLst>
            </a:custGeom>
            <a:blipFill>
              <a:blip r:embed="rId2"/>
              <a:stretch>
                <a:fillRect l="-102" t="0" r="-102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16954500" cy="2172955"/>
            <a:chOff x="0" y="0"/>
            <a:chExt cx="22606000" cy="2897274"/>
          </a:xfrm>
        </p:grpSpPr>
        <p:sp>
          <p:nvSpPr>
            <p:cNvPr name="AutoShape 5" id="5"/>
            <p:cNvSpPr/>
            <p:nvPr/>
          </p:nvSpPr>
          <p:spPr>
            <a:xfrm>
              <a:off x="0" y="2884574"/>
              <a:ext cx="22606000" cy="0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266700"/>
              <a:ext cx="22606000" cy="2630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299"/>
                </a:lnSpc>
              </a:pPr>
              <a:r>
                <a:rPr lang="en-US" sz="14299" spc="-285" u="none">
                  <a:solidFill>
                    <a:srgbClr val="FFF6B2"/>
                  </a:solidFill>
                  <a:latin typeface="Radley"/>
                  <a:ea typeface="Radley"/>
                  <a:cs typeface="Radley"/>
                  <a:sym typeface="Radley"/>
                </a:rPr>
                <a:t>Adab Menuntut Ilmu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611225" y="9275446"/>
            <a:ext cx="4010025" cy="344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239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PENGAJAR SD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9323705"/>
            <a:ext cx="4010025" cy="296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99"/>
              </a:lnSpc>
            </a:pPr>
            <a:r>
              <a:rPr lang="en-US" sz="2299" i="true">
                <a:solidFill>
                  <a:srgbClr val="FFFFFF"/>
                </a:solidFill>
                <a:latin typeface="Radley Italics"/>
                <a:ea typeface="Radley Italics"/>
                <a:cs typeface="Radley Italics"/>
                <a:sym typeface="Radley Italics"/>
              </a:rPr>
              <a:t>[Presenter's Full Name Here]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496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Penutup: Mulai Hari dengan Senyum dan Adab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Senyum dan Adab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Mulailah hari dengan </a:t>
              </a:r>
              <a:r>
                <a:rPr lang="en-US" b="true" sz="18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senyum yang ceria</a:t>
              </a: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dan adab baik.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2985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Doa dan Hadits Penutup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Doa Belajar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"Ya Allah, berkahilah ilmu yang kami pelajari."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FF6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43300" y="1562127"/>
            <a:ext cx="11201400" cy="2066938"/>
            <a:chOff x="0" y="0"/>
            <a:chExt cx="14935200" cy="2755917"/>
          </a:xfrm>
        </p:grpSpPr>
        <p:sp>
          <p:nvSpPr>
            <p:cNvPr name="AutoShape 3" id="3"/>
            <p:cNvSpPr/>
            <p:nvPr/>
          </p:nvSpPr>
          <p:spPr>
            <a:xfrm flipH="true">
              <a:off x="4892198" y="1651034"/>
              <a:ext cx="5150805" cy="0"/>
            </a:xfrm>
            <a:prstGeom prst="line">
              <a:avLst/>
            </a:prstGeom>
            <a:ln cap="flat" w="25400">
              <a:solidFill>
                <a:srgbClr val="2E3C3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57150"/>
              <a:ext cx="14935200" cy="1162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600"/>
                </a:lnSpc>
              </a:pPr>
              <a:r>
                <a:rPr lang="en-US" sz="6000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4 dari 4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035192"/>
              <a:ext cx="14935200" cy="72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200"/>
                </a:lnSpc>
                <a:spcBef>
                  <a:spcPct val="0"/>
                </a:spcBef>
              </a:pPr>
              <a:r>
                <a:rPr lang="en-US" sz="3500" strike="noStrike" u="none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Semua anak memahami adab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543300" y="4248238"/>
            <a:ext cx="11201400" cy="2066938"/>
            <a:chOff x="0" y="0"/>
            <a:chExt cx="14935200" cy="2755917"/>
          </a:xfrm>
        </p:grpSpPr>
        <p:sp>
          <p:nvSpPr>
            <p:cNvPr name="AutoShape 7" id="7"/>
            <p:cNvSpPr/>
            <p:nvPr/>
          </p:nvSpPr>
          <p:spPr>
            <a:xfrm flipH="true">
              <a:off x="4892198" y="1651034"/>
              <a:ext cx="5150805" cy="0"/>
            </a:xfrm>
            <a:prstGeom prst="line">
              <a:avLst/>
            </a:prstGeom>
            <a:ln cap="flat" w="25400">
              <a:solidFill>
                <a:srgbClr val="2E3C3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57150"/>
              <a:ext cx="14935200" cy="1162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600"/>
                </a:lnSpc>
                <a:spcBef>
                  <a:spcPct val="0"/>
                </a:spcBef>
              </a:pPr>
              <a:r>
                <a:rPr lang="en-US" sz="6000" strike="noStrike" u="none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95%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035192"/>
              <a:ext cx="14935200" cy="72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200"/>
                </a:lnSpc>
                <a:spcBef>
                  <a:spcPct val="0"/>
                </a:spcBef>
              </a:pPr>
              <a:r>
                <a:rPr lang="en-US" sz="3500" strike="noStrike" u="none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Anak-anak berperilaku sopan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543300" y="6934288"/>
            <a:ext cx="11201400" cy="2066938"/>
            <a:chOff x="0" y="0"/>
            <a:chExt cx="14935200" cy="2755917"/>
          </a:xfrm>
        </p:grpSpPr>
        <p:sp>
          <p:nvSpPr>
            <p:cNvPr name="AutoShape 11" id="11"/>
            <p:cNvSpPr/>
            <p:nvPr/>
          </p:nvSpPr>
          <p:spPr>
            <a:xfrm flipH="true">
              <a:off x="4892198" y="1651034"/>
              <a:ext cx="5150805" cy="0"/>
            </a:xfrm>
            <a:prstGeom prst="line">
              <a:avLst/>
            </a:prstGeom>
            <a:ln cap="flat" w="25400">
              <a:solidFill>
                <a:srgbClr val="2E3C3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57150"/>
              <a:ext cx="14935200" cy="1162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600"/>
                </a:lnSpc>
                <a:spcBef>
                  <a:spcPct val="0"/>
                </a:spcBef>
              </a:pPr>
              <a:r>
                <a:rPr lang="en-US" sz="6000" strike="noStrike" u="none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1000+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2035192"/>
              <a:ext cx="14935200" cy="72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200"/>
                </a:lnSpc>
                <a:spcBef>
                  <a:spcPct val="0"/>
                </a:spcBef>
              </a:pPr>
              <a:r>
                <a:rPr lang="en-US" sz="3500" strike="noStrike" u="none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Buku yang dirawat dengan baik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2E3C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734674" y="2932118"/>
            <a:ext cx="6569697" cy="4349743"/>
            <a:chOff x="0" y="0"/>
            <a:chExt cx="8759596" cy="5799657"/>
          </a:xfrm>
        </p:grpSpPr>
        <p:sp>
          <p:nvSpPr>
            <p:cNvPr name="AutoShape 3" id="3"/>
            <p:cNvSpPr/>
            <p:nvPr/>
          </p:nvSpPr>
          <p:spPr>
            <a:xfrm flipV="true">
              <a:off x="18" y="4140192"/>
              <a:ext cx="8759543" cy="12700"/>
            </a:xfrm>
            <a:prstGeom prst="line">
              <a:avLst/>
            </a:prstGeom>
            <a:ln cap="flat" w="25400">
              <a:solidFill>
                <a:srgbClr val="FFF6B2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" id="4"/>
            <p:cNvSpPr/>
            <p:nvPr/>
          </p:nvSpPr>
          <p:spPr>
            <a:xfrm flipV="true">
              <a:off x="35" y="1748365"/>
              <a:ext cx="8759543" cy="12700"/>
            </a:xfrm>
            <a:prstGeom prst="line">
              <a:avLst/>
            </a:prstGeom>
            <a:ln cap="flat" w="25400">
              <a:solidFill>
                <a:srgbClr val="FFF6B2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52" y="-76200"/>
              <a:ext cx="8759543" cy="4783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FFFF"/>
                  </a:solidFill>
                  <a:latin typeface="Carlito"/>
                  <a:ea typeface="Carlito"/>
                  <a:cs typeface="Carlito"/>
                  <a:sym typeface="Carlito"/>
                </a:rPr>
                <a:t>WEBSITE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2" y="414865"/>
              <a:ext cx="8759543" cy="698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</a:pPr>
              <a:r>
                <a:rPr lang="en-US" sz="3499">
                  <a:solidFill>
                    <a:srgbClr val="FFFFFF"/>
                  </a:solidFill>
                  <a:latin typeface="Radley"/>
                  <a:ea typeface="Radley"/>
                  <a:cs typeface="Radley"/>
                  <a:sym typeface="Radley"/>
                </a:rPr>
                <a:t>reallygreatsite.com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52" y="2317746"/>
              <a:ext cx="8759543" cy="4783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FFFF"/>
                  </a:solidFill>
                  <a:latin typeface="Carlito"/>
                  <a:ea typeface="Carlito"/>
                  <a:cs typeface="Carlito"/>
                  <a:sym typeface="Carlito"/>
                </a:rPr>
                <a:t>EMAIL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52" y="2808811"/>
              <a:ext cx="8759543" cy="698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3499" strike="noStrike" u="none">
                  <a:solidFill>
                    <a:srgbClr val="FFFFFF"/>
                  </a:solidFill>
                  <a:latin typeface="Radley"/>
                  <a:ea typeface="Radley"/>
                  <a:cs typeface="Radley"/>
                  <a:sym typeface="Radley"/>
                </a:rPr>
                <a:t>hello@reallygreatsite.com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52" y="4610092"/>
              <a:ext cx="8759543" cy="4783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FFFFFF"/>
                  </a:solidFill>
                  <a:latin typeface="Carlito"/>
                  <a:ea typeface="Carlito"/>
                  <a:cs typeface="Carlito"/>
                  <a:sym typeface="Carlito"/>
                </a:rPr>
                <a:t>TELEPON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2" y="5101157"/>
              <a:ext cx="8759543" cy="698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3499" strike="noStrike" u="none">
                  <a:solidFill>
                    <a:srgbClr val="FFFFFF"/>
                  </a:solidFill>
                  <a:latin typeface="Radley"/>
                  <a:ea typeface="Radley"/>
                  <a:cs typeface="Radley"/>
                  <a:sym typeface="Radley"/>
                </a:rPr>
                <a:t>123-456-7890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66750" y="2963509"/>
            <a:ext cx="8324850" cy="3911919"/>
            <a:chOff x="0" y="0"/>
            <a:chExt cx="11099800" cy="5215892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49111" y="1215813"/>
              <a:ext cx="11050689" cy="4000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840"/>
                </a:lnSpc>
              </a:pPr>
              <a:r>
                <a:rPr lang="en-US" sz="7000">
                  <a:solidFill>
                    <a:srgbClr val="FFF6B2"/>
                  </a:solidFill>
                  <a:latin typeface="Radley"/>
                  <a:ea typeface="Radley"/>
                  <a:cs typeface="Radley"/>
                  <a:sym typeface="Radley"/>
                </a:rPr>
                <a:t>Terima kasih sudah belajar adab bersama kami!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57150"/>
              <a:ext cx="11050689" cy="6455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sz="3500" i="true" u="none">
                  <a:solidFill>
                    <a:srgbClr val="FFF6B2"/>
                  </a:solidFill>
                  <a:latin typeface="Radley Italics"/>
                  <a:ea typeface="Radley Italics"/>
                  <a:cs typeface="Radley Italics"/>
                  <a:sym typeface="Radley Italics"/>
                </a:rPr>
                <a:t>Terima Kasih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0"/>
            <a:ext cx="7858125" cy="10287000"/>
            <a:chOff x="0" y="0"/>
            <a:chExt cx="1217429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7429" cy="1593725"/>
            </a:xfrm>
            <a:custGeom>
              <a:avLst/>
              <a:gdLst/>
              <a:ahLst/>
              <a:cxnLst/>
              <a:rect r="r" b="b" t="t" l="l"/>
              <a:pathLst>
                <a:path h="1593725" w="1217429">
                  <a:moveTo>
                    <a:pt x="0" y="0"/>
                  </a:moveTo>
                  <a:lnTo>
                    <a:pt x="1217429" y="0"/>
                  </a:lnTo>
                  <a:lnTo>
                    <a:pt x="1217429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421" r="0" b="-42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5"/>
            <a:ext cx="7230865" cy="5857875"/>
            <a:chOff x="0" y="0"/>
            <a:chExt cx="9641153" cy="781050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6326" y="57150"/>
              <a:ext cx="9614826" cy="2679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840"/>
                </a:lnSpc>
                <a:spcBef>
                  <a:spcPct val="0"/>
                </a:spcBef>
              </a:pPr>
              <a:r>
                <a:rPr lang="en-US" sz="7000" i="true">
                  <a:solidFill>
                    <a:srgbClr val="2E3C33"/>
                  </a:solidFill>
                  <a:latin typeface="Radley Italics"/>
                  <a:ea typeface="Radley Italics"/>
                  <a:cs typeface="Radley Italics"/>
                  <a:sym typeface="Radley Italics"/>
                </a:rPr>
                <a:t>Mengapa Beradab?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6326" y="3708400"/>
              <a:ext cx="9614826" cy="1397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3499" u="none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Pentingnya adab dalam menuntut ilmu bagi anak-anak SD</a:t>
              </a:r>
            </a:p>
          </p:txBody>
        </p:sp>
        <p:sp>
          <p:nvSpPr>
            <p:cNvPr name="AutoShape 7" id="7"/>
            <p:cNvSpPr/>
            <p:nvPr/>
          </p:nvSpPr>
          <p:spPr>
            <a:xfrm>
              <a:off x="0" y="3222414"/>
              <a:ext cx="9614826" cy="0"/>
            </a:xfrm>
            <a:prstGeom prst="line">
              <a:avLst/>
            </a:prstGeom>
            <a:ln cap="flat" w="25400">
              <a:solidFill>
                <a:srgbClr val="2E3C3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8" id="8"/>
            <p:cNvSpPr txBox="true"/>
            <p:nvPr/>
          </p:nvSpPr>
          <p:spPr>
            <a:xfrm rot="0">
              <a:off x="26326" y="5740400"/>
              <a:ext cx="9588500" cy="207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00"/>
                </a:lnSpc>
              </a:pP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Adab adalah dasar yang </a:t>
              </a:r>
              <a:r>
                <a:rPr lang="en-US" b="true" sz="20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mendukung pembelajaran</a:t>
              </a: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. Dengan adab yang baik, ilmu menjadi lebih </a:t>
              </a:r>
              <a:r>
                <a:rPr lang="en-US" b="true" sz="20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mudah dipahami</a:t>
              </a: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dan membawa berkah. Anak-anak yang beradab akan disayang oleh Allah, guru, orang tua, dan teman-teman, serta menjadikan proses belajar itu menyenangkan dan bermakna.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723900"/>
            <a:ext cx="16954500" cy="1004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Adab Saat Belajar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3352800"/>
            <a:ext cx="3476954" cy="1096125"/>
            <a:chOff x="0" y="0"/>
            <a:chExt cx="4635939" cy="146150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4635939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Niat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28262"/>
              <a:ext cx="4635939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</a:pPr>
              <a:r>
                <a:rPr lang="en-US" sz="1974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Belajar karena </a:t>
              </a:r>
              <a:r>
                <a:rPr lang="en-US" b="true" sz="1974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Allah</a:t>
              </a:r>
              <a:r>
                <a:rPr lang="en-US" sz="1974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dan niat yang baik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296400" y="3352800"/>
            <a:ext cx="3476954" cy="1153139"/>
            <a:chOff x="0" y="0"/>
            <a:chExt cx="4635939" cy="153751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4635939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Doa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04280"/>
              <a:ext cx="4635939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  <a:spcBef>
                  <a:spcPct val="0"/>
                </a:spcBef>
              </a:pP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Membaca doa </a:t>
              </a:r>
              <a:r>
                <a:rPr lang="en-US" b="true" sz="1974" strike="noStrike" u="none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sebelum belajar</a:t>
              </a: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sangat penting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981575" y="3352800"/>
            <a:ext cx="3407712" cy="1096125"/>
            <a:chOff x="0" y="0"/>
            <a:chExt cx="4543615" cy="146150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47625"/>
              <a:ext cx="4543615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Berwudhu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28262"/>
              <a:ext cx="4543615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  <a:spcBef>
                  <a:spcPct val="0"/>
                </a:spcBef>
              </a:pP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Membersihkan diri sebelum </a:t>
              </a:r>
              <a:r>
                <a:rPr lang="en-US" b="true" sz="1974" strike="noStrike" u="none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memulai pelajaran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96400" y="4922520"/>
            <a:ext cx="4010025" cy="4697730"/>
            <a:chOff x="0" y="0"/>
            <a:chExt cx="1391532" cy="16301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2"/>
              <a:stretch>
                <a:fillRect l="0" t="-65" r="0" b="-65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4981575" y="4922520"/>
            <a:ext cx="4010025" cy="4697730"/>
            <a:chOff x="0" y="0"/>
            <a:chExt cx="1391532" cy="163017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3"/>
              <a:stretch>
                <a:fillRect l="0" t="-65" r="0" b="-65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66750" y="4922520"/>
            <a:ext cx="4010025" cy="4697730"/>
            <a:chOff x="0" y="0"/>
            <a:chExt cx="879848" cy="103073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79848" cy="1030739"/>
            </a:xfrm>
            <a:custGeom>
              <a:avLst/>
              <a:gdLst/>
              <a:ahLst/>
              <a:cxnLst/>
              <a:rect r="r" b="b" t="t" l="l"/>
              <a:pathLst>
                <a:path h="1030739" w="879848">
                  <a:moveTo>
                    <a:pt x="0" y="0"/>
                  </a:moveTo>
                  <a:lnTo>
                    <a:pt x="879848" y="0"/>
                  </a:lnTo>
                  <a:lnTo>
                    <a:pt x="879848" y="1030739"/>
                  </a:lnTo>
                  <a:lnTo>
                    <a:pt x="0" y="1030739"/>
                  </a:lnTo>
                  <a:close/>
                </a:path>
              </a:pathLst>
            </a:custGeom>
            <a:blipFill>
              <a:blip r:embed="rId4"/>
              <a:stretch>
                <a:fillRect l="0" t="-65" r="0" b="-65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3611554" y="4922520"/>
            <a:ext cx="4010025" cy="4697730"/>
            <a:chOff x="0" y="0"/>
            <a:chExt cx="1391532" cy="16301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5"/>
              <a:stretch>
                <a:fillRect l="0" t="-65" r="0" b="-65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3611554" y="3352800"/>
            <a:ext cx="3476954" cy="1153139"/>
            <a:chOff x="0" y="0"/>
            <a:chExt cx="4635939" cy="1537518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47625"/>
              <a:ext cx="4635939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Fokus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604280"/>
              <a:ext cx="4635939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  <a:spcBef>
                  <a:spcPct val="0"/>
                </a:spcBef>
              </a:pP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Belajar dengan </a:t>
              </a:r>
              <a:r>
                <a:rPr lang="en-US" b="true" sz="1974" strike="noStrike" u="none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serius dan tanpa gangguan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723900"/>
            <a:ext cx="16954500" cy="1004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Adab Kepada Guru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3352800"/>
            <a:ext cx="3476954" cy="1096125"/>
            <a:chOff x="0" y="0"/>
            <a:chExt cx="4635939" cy="146150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4635939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Mengucapkan Salam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28262"/>
              <a:ext cx="4635939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</a:pPr>
              <a:r>
                <a:rPr lang="en-US" sz="1974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Menyapa dengan senyum dan ramah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296400" y="3352800"/>
            <a:ext cx="3476954" cy="1153139"/>
            <a:chOff x="0" y="0"/>
            <a:chExt cx="4635939" cy="153751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4635939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Tidak Memotong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04280"/>
              <a:ext cx="4635939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  <a:spcBef>
                  <a:spcPct val="0"/>
                </a:spcBef>
              </a:pP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Mendengarkan tanpa mengganggu pembicaraan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981575" y="3352800"/>
            <a:ext cx="3407712" cy="1096125"/>
            <a:chOff x="0" y="0"/>
            <a:chExt cx="4543615" cy="146150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47625"/>
              <a:ext cx="4543615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Duduk Sopan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28262"/>
              <a:ext cx="4543615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  <a:spcBef>
                  <a:spcPct val="0"/>
                </a:spcBef>
              </a:pP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Menjaga etika saat belajar di kelas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96400" y="4922520"/>
            <a:ext cx="4010025" cy="4697730"/>
            <a:chOff x="0" y="0"/>
            <a:chExt cx="1391532" cy="16301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2"/>
              <a:stretch>
                <a:fillRect l="0" t="-65" r="0" b="-65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4981575" y="4922520"/>
            <a:ext cx="4010025" cy="4697730"/>
            <a:chOff x="0" y="0"/>
            <a:chExt cx="1391532" cy="163017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3"/>
              <a:stretch>
                <a:fillRect l="0" t="-65" r="0" b="-65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66750" y="4922520"/>
            <a:ext cx="4010025" cy="4697730"/>
            <a:chOff x="0" y="0"/>
            <a:chExt cx="879848" cy="103073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79848" cy="1030739"/>
            </a:xfrm>
            <a:custGeom>
              <a:avLst/>
              <a:gdLst/>
              <a:ahLst/>
              <a:cxnLst/>
              <a:rect r="r" b="b" t="t" l="l"/>
              <a:pathLst>
                <a:path h="1030739" w="879848">
                  <a:moveTo>
                    <a:pt x="0" y="0"/>
                  </a:moveTo>
                  <a:lnTo>
                    <a:pt x="879848" y="0"/>
                  </a:lnTo>
                  <a:lnTo>
                    <a:pt x="879848" y="1030739"/>
                  </a:lnTo>
                  <a:lnTo>
                    <a:pt x="0" y="1030739"/>
                  </a:lnTo>
                  <a:close/>
                </a:path>
              </a:pathLst>
            </a:custGeom>
            <a:blipFill>
              <a:blip r:embed="rId4"/>
              <a:stretch>
                <a:fillRect l="0" t="-65" r="0" b="-65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3611554" y="4922520"/>
            <a:ext cx="4010025" cy="4697730"/>
            <a:chOff x="0" y="0"/>
            <a:chExt cx="1391532" cy="16301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5"/>
              <a:stretch>
                <a:fillRect l="0" t="-65" r="0" b="-65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3611554" y="3352800"/>
            <a:ext cx="3476954" cy="1153139"/>
            <a:chOff x="0" y="0"/>
            <a:chExt cx="4635939" cy="1537518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47625"/>
              <a:ext cx="4635939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Meminta Izin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604280"/>
              <a:ext cx="4635939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  <a:spcBef>
                  <a:spcPct val="0"/>
                </a:spcBef>
              </a:pP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Bertanya dengan sopan sebelum berbicara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723900"/>
            <a:ext cx="16954500" cy="1004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Adab Kepada Teman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3352800"/>
            <a:ext cx="3476954" cy="1096125"/>
            <a:chOff x="0" y="0"/>
            <a:chExt cx="4635939" cy="146150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4635939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Saling menolong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28262"/>
              <a:ext cx="4635939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</a:pPr>
              <a:r>
                <a:rPr lang="en-US" sz="1974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Bantu teman saat kesulitan belajar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296400" y="3352800"/>
            <a:ext cx="3476954" cy="1153139"/>
            <a:chOff x="0" y="0"/>
            <a:chExt cx="4635939" cy="153751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4635939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Tidak mengejek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04280"/>
              <a:ext cx="4635939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  <a:spcBef>
                  <a:spcPct val="0"/>
                </a:spcBef>
              </a:pP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Menghargai perasaan teman saat belajar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981575" y="3352800"/>
            <a:ext cx="3407712" cy="1096125"/>
            <a:chOff x="0" y="0"/>
            <a:chExt cx="4543615" cy="146150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47625"/>
              <a:ext cx="4543615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Berbicara baik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28262"/>
              <a:ext cx="4543615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  <a:spcBef>
                  <a:spcPct val="0"/>
                </a:spcBef>
              </a:pP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Menggunakan kata-kata sopan kepada teman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96400" y="4922520"/>
            <a:ext cx="4010025" cy="4697730"/>
            <a:chOff x="0" y="0"/>
            <a:chExt cx="1391532" cy="16301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2"/>
              <a:stretch>
                <a:fillRect l="0" t="-65" r="0" b="-65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4981575" y="4922520"/>
            <a:ext cx="4010025" cy="4697730"/>
            <a:chOff x="0" y="0"/>
            <a:chExt cx="1391532" cy="163017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3"/>
              <a:stretch>
                <a:fillRect l="0" t="-65" r="0" b="-65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66750" y="4922520"/>
            <a:ext cx="4010025" cy="4697730"/>
            <a:chOff x="0" y="0"/>
            <a:chExt cx="879848" cy="103073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79848" cy="1030739"/>
            </a:xfrm>
            <a:custGeom>
              <a:avLst/>
              <a:gdLst/>
              <a:ahLst/>
              <a:cxnLst/>
              <a:rect r="r" b="b" t="t" l="l"/>
              <a:pathLst>
                <a:path h="1030739" w="879848">
                  <a:moveTo>
                    <a:pt x="0" y="0"/>
                  </a:moveTo>
                  <a:lnTo>
                    <a:pt x="879848" y="0"/>
                  </a:lnTo>
                  <a:lnTo>
                    <a:pt x="879848" y="1030739"/>
                  </a:lnTo>
                  <a:lnTo>
                    <a:pt x="0" y="1030739"/>
                  </a:lnTo>
                  <a:close/>
                </a:path>
              </a:pathLst>
            </a:custGeom>
            <a:blipFill>
              <a:blip r:embed="rId4"/>
              <a:stretch>
                <a:fillRect l="0" t="-65" r="0" b="-65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3611554" y="4922520"/>
            <a:ext cx="4010025" cy="4697730"/>
            <a:chOff x="0" y="0"/>
            <a:chExt cx="1391532" cy="16301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5"/>
              <a:stretch>
                <a:fillRect l="0" t="-65" r="0" b="-65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3611554" y="3352800"/>
            <a:ext cx="3476954" cy="1153139"/>
            <a:chOff x="0" y="0"/>
            <a:chExt cx="4635939" cy="1537518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47625"/>
              <a:ext cx="4635939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Menjaga kebersamaan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604280"/>
              <a:ext cx="4635939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  <a:spcBef>
                  <a:spcPct val="0"/>
                </a:spcBef>
              </a:pP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Bermain bersama dan saling menghargai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723900"/>
            <a:ext cx="16954500" cy="1004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Adab Kepada Buku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3352800"/>
            <a:ext cx="3476954" cy="1096125"/>
            <a:chOff x="0" y="0"/>
            <a:chExt cx="4635939" cy="146150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4635939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Tangan Kanan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28262"/>
              <a:ext cx="4635939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</a:pPr>
              <a:r>
                <a:rPr lang="en-US" sz="1974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Gunakan tangan kanan saat mengambil buku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296400" y="3352800"/>
            <a:ext cx="3476954" cy="1153139"/>
            <a:chOff x="0" y="0"/>
            <a:chExt cx="4635939" cy="153751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4635939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Tidak Mencoret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04280"/>
              <a:ext cx="4635939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  <a:spcBef>
                  <a:spcPct val="0"/>
                </a:spcBef>
              </a:pP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Jangan mencoret buku sembarangan ya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981575" y="3352800"/>
            <a:ext cx="3407712" cy="1096125"/>
            <a:chOff x="0" y="0"/>
            <a:chExt cx="4543615" cy="146150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47625"/>
              <a:ext cx="4543615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Kebersihan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28262"/>
              <a:ext cx="4543615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  <a:spcBef>
                  <a:spcPct val="0"/>
                </a:spcBef>
              </a:pP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Jaga kebersihan buku agar selalu rapi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96400" y="4922520"/>
            <a:ext cx="4010025" cy="4697730"/>
            <a:chOff x="0" y="0"/>
            <a:chExt cx="1391532" cy="16301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2"/>
              <a:stretch>
                <a:fillRect l="0" t="-65" r="0" b="-65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4981575" y="4922520"/>
            <a:ext cx="4010025" cy="4697730"/>
            <a:chOff x="0" y="0"/>
            <a:chExt cx="1391532" cy="163017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3"/>
              <a:stretch>
                <a:fillRect l="0" t="-65" r="0" b="-65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66750" y="4922520"/>
            <a:ext cx="4010025" cy="4697730"/>
            <a:chOff x="0" y="0"/>
            <a:chExt cx="879848" cy="103073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79848" cy="1030739"/>
            </a:xfrm>
            <a:custGeom>
              <a:avLst/>
              <a:gdLst/>
              <a:ahLst/>
              <a:cxnLst/>
              <a:rect r="r" b="b" t="t" l="l"/>
              <a:pathLst>
                <a:path h="1030739" w="879848">
                  <a:moveTo>
                    <a:pt x="0" y="0"/>
                  </a:moveTo>
                  <a:lnTo>
                    <a:pt x="879848" y="0"/>
                  </a:lnTo>
                  <a:lnTo>
                    <a:pt x="879848" y="1030739"/>
                  </a:lnTo>
                  <a:lnTo>
                    <a:pt x="0" y="1030739"/>
                  </a:lnTo>
                  <a:close/>
                </a:path>
              </a:pathLst>
            </a:custGeom>
            <a:blipFill>
              <a:blip r:embed="rId4"/>
              <a:stretch>
                <a:fillRect l="0" t="-65" r="0" b="-65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3611554" y="4922520"/>
            <a:ext cx="4010025" cy="4697730"/>
            <a:chOff x="0" y="0"/>
            <a:chExt cx="1391532" cy="16301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5"/>
              <a:stretch>
                <a:fillRect l="0" t="-65" r="0" b="-65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3611554" y="3352800"/>
            <a:ext cx="3476954" cy="1153139"/>
            <a:chOff x="0" y="0"/>
            <a:chExt cx="4635939" cy="1537518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47625"/>
              <a:ext cx="4635939" cy="601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0"/>
                </a:lnSpc>
                <a:spcBef>
                  <a:spcPct val="0"/>
                </a:spcBef>
              </a:pPr>
              <a:r>
                <a:rPr lang="en-US" sz="2764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Menyimpan Rapi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604280"/>
              <a:ext cx="4635939" cy="933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64"/>
                </a:lnSpc>
                <a:spcBef>
                  <a:spcPct val="0"/>
                </a:spcBef>
              </a:pPr>
              <a:r>
                <a:rPr lang="en-US" sz="1974" strike="noStrike" u="none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Simpan buku di tempat yang bersih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397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Amalan Sunnah dalam Belajar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Menghadap Kiblat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Duduk tegak dan fokus saat belajar di rumah.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6038850"/>
            <a:ext cx="4010025" cy="3581400"/>
            <a:chOff x="0" y="0"/>
            <a:chExt cx="1391532" cy="12427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1532" cy="1242794"/>
            </a:xfrm>
            <a:custGeom>
              <a:avLst/>
              <a:gdLst/>
              <a:ahLst/>
              <a:cxnLst/>
              <a:rect r="r" b="b" t="t" l="l"/>
              <a:pathLst>
                <a:path h="1242794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242794"/>
                  </a:lnTo>
                  <a:lnTo>
                    <a:pt x="0" y="1242794"/>
                  </a:lnTo>
                  <a:close/>
                </a:path>
              </a:pathLst>
            </a:custGeom>
            <a:blipFill>
              <a:blip r:embed="rId2"/>
              <a:stretch>
                <a:fillRect l="-316" t="0" r="-316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981575" y="6038850"/>
            <a:ext cx="4010025" cy="3581400"/>
            <a:chOff x="0" y="0"/>
            <a:chExt cx="1391532" cy="12427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91532" cy="1242794"/>
            </a:xfrm>
            <a:custGeom>
              <a:avLst/>
              <a:gdLst/>
              <a:ahLst/>
              <a:cxnLst/>
              <a:rect r="r" b="b" t="t" l="l"/>
              <a:pathLst>
                <a:path h="1242794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242794"/>
                  </a:lnTo>
                  <a:lnTo>
                    <a:pt x="0" y="1242794"/>
                  </a:lnTo>
                  <a:close/>
                </a:path>
              </a:pathLst>
            </a:custGeom>
            <a:blipFill>
              <a:blip r:embed="rId3"/>
              <a:stretch>
                <a:fillRect l="-316" t="0" r="-31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611225" y="6038850"/>
            <a:ext cx="4010025" cy="3581400"/>
            <a:chOff x="0" y="0"/>
            <a:chExt cx="1391532" cy="12427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91532" cy="1242794"/>
            </a:xfrm>
            <a:custGeom>
              <a:avLst/>
              <a:gdLst/>
              <a:ahLst/>
              <a:cxnLst/>
              <a:rect r="r" b="b" t="t" l="l"/>
              <a:pathLst>
                <a:path h="1242794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242794"/>
                  </a:lnTo>
                  <a:lnTo>
                    <a:pt x="0" y="1242794"/>
                  </a:lnTo>
                  <a:close/>
                </a:path>
              </a:pathLst>
            </a:custGeom>
            <a:blipFill>
              <a:blip r:embed="rId4"/>
              <a:stretch>
                <a:fillRect l="-316" t="0" r="-316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66750" y="723900"/>
            <a:ext cx="13249275" cy="1004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Kuis Interaktif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981575" y="4248150"/>
            <a:ext cx="2876550" cy="1255395"/>
            <a:chOff x="0" y="0"/>
            <a:chExt cx="3835400" cy="167386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57150"/>
              <a:ext cx="38354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Perilaku Baik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820420"/>
              <a:ext cx="3835400" cy="853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Saling membantu teman saat belajar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96400" y="4248150"/>
            <a:ext cx="2876550" cy="1255395"/>
            <a:chOff x="0" y="0"/>
            <a:chExt cx="3835400" cy="167386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820420"/>
              <a:ext cx="3835400" cy="853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Mengganggu teman saat mereka belajar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38354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Perilaku Buruk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611225" y="4248150"/>
            <a:ext cx="2876550" cy="1255395"/>
            <a:chOff x="0" y="0"/>
            <a:chExt cx="3835400" cy="167386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820420"/>
              <a:ext cx="3835400" cy="853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Mendengarkan guru tanpa memotong pembicaraan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57150"/>
              <a:ext cx="38354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Perilaku Baik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04850"/>
            <a:ext cx="4619625" cy="5571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08"/>
              </a:lnSpc>
              <a:spcBef>
                <a:spcPct val="0"/>
              </a:spcBef>
            </a:pPr>
            <a:r>
              <a:rPr lang="en-US" sz="6525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Kesimpulan: Anak Beradab adalah Permata Dunia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Anak Beradab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Anak yang beradab akan pintar dan disayang semua.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Adab Menuntut Ilmu</dc:description>
  <dc:identifier>DAHB8Aj-NU0</dc:identifier>
  <dcterms:modified xsi:type="dcterms:W3CDTF">2011-08-01T06:04:30Z</dcterms:modified>
  <cp:revision>1</cp:revision>
  <dc:title>Presentasi - Adab Menuntut Ilmu</dc:title>
</cp:coreProperties>
</file>