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Helvetica World" charset="1" panose="020B0500040000020004"/>
      <p:regular r:id="rId19"/>
    </p:embeddedFont>
    <p:embeddedFont>
      <p:font typeface="Georgia Pro Condensed" charset="1" panose="02040506050405020303"/>
      <p:regular r:id="rId20"/>
    </p:embeddedFont>
    <p:embeddedFont>
      <p:font typeface="Helvetica World Bold" charset="1" panose="020B0800040000020004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Relationship Id="rId3" Target="../media/image16.jpeg" Type="http://schemas.openxmlformats.org/officeDocument/2006/relationships/image"/><Relationship Id="rId4" Target="../media/image17.jpe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12700"/>
            <a:ext cx="11201400" cy="10299700"/>
            <a:chOff x="0" y="0"/>
            <a:chExt cx="963348" cy="88579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63348" cy="885799"/>
            </a:xfrm>
            <a:custGeom>
              <a:avLst/>
              <a:gdLst/>
              <a:ahLst/>
              <a:cxnLst/>
              <a:rect r="r" b="b" t="t" l="l"/>
              <a:pathLst>
                <a:path h="885799" w="963348">
                  <a:moveTo>
                    <a:pt x="0" y="0"/>
                  </a:moveTo>
                  <a:lnTo>
                    <a:pt x="963348" y="0"/>
                  </a:lnTo>
                  <a:lnTo>
                    <a:pt x="963348" y="885799"/>
                  </a:lnTo>
                  <a:lnTo>
                    <a:pt x="0" y="885799"/>
                  </a:lnTo>
                  <a:close/>
                </a:path>
              </a:pathLst>
            </a:custGeom>
            <a:solidFill>
              <a:srgbClr val="4B53F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868150" y="666750"/>
            <a:ext cx="5753100" cy="8953500"/>
            <a:chOff x="0" y="0"/>
            <a:chExt cx="814724" cy="126794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4724" cy="1267949"/>
            </a:xfrm>
            <a:custGeom>
              <a:avLst/>
              <a:gdLst/>
              <a:ahLst/>
              <a:cxnLst/>
              <a:rect r="r" b="b" t="t" l="l"/>
              <a:pathLst>
                <a:path h="1267949" w="814724">
                  <a:moveTo>
                    <a:pt x="26914" y="0"/>
                  </a:moveTo>
                  <a:lnTo>
                    <a:pt x="787810" y="0"/>
                  </a:lnTo>
                  <a:cubicBezTo>
                    <a:pt x="802675" y="0"/>
                    <a:pt x="814724" y="12050"/>
                    <a:pt x="814724" y="26914"/>
                  </a:cubicBezTo>
                  <a:lnTo>
                    <a:pt x="814724" y="1241035"/>
                  </a:lnTo>
                  <a:cubicBezTo>
                    <a:pt x="814724" y="1255899"/>
                    <a:pt x="802675" y="1267949"/>
                    <a:pt x="787810" y="1267949"/>
                  </a:cubicBezTo>
                  <a:lnTo>
                    <a:pt x="26914" y="1267949"/>
                  </a:lnTo>
                  <a:cubicBezTo>
                    <a:pt x="12050" y="1267949"/>
                    <a:pt x="0" y="1255899"/>
                    <a:pt x="0" y="1241035"/>
                  </a:cubicBezTo>
                  <a:lnTo>
                    <a:pt x="0" y="26914"/>
                  </a:lnTo>
                  <a:cubicBezTo>
                    <a:pt x="0" y="12050"/>
                    <a:pt x="12050" y="0"/>
                    <a:pt x="26914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199" r="0" b="-199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666750" y="8382635"/>
            <a:ext cx="6886575" cy="1237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940"/>
              </a:lnSpc>
            </a:pPr>
            <a:r>
              <a:rPr lang="en-US" sz="3800" spc="-57" strike="noStrike" u="none">
                <a:solidFill>
                  <a:srgbClr val="FFFCF3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Belajar Menjadi Anak yang Baik dan Beriman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75380" y="975068"/>
            <a:ext cx="9754495" cy="57900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4956"/>
              </a:lnSpc>
            </a:pPr>
            <a:r>
              <a:rPr lang="en-US" sz="14956" spc="-523" strike="noStrike" u="none">
                <a:solidFill>
                  <a:srgbClr val="FFFCF3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Profil Anak Sholeh &amp; Sholehah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3117037">
            <a:off x="8947742" y="7656091"/>
            <a:ext cx="2112604" cy="1859092"/>
          </a:xfrm>
          <a:custGeom>
            <a:avLst/>
            <a:gdLst/>
            <a:ahLst/>
            <a:cxnLst/>
            <a:rect r="r" b="b" t="t" l="l"/>
            <a:pathLst>
              <a:path h="1859092" w="2112604">
                <a:moveTo>
                  <a:pt x="0" y="0"/>
                </a:moveTo>
                <a:lnTo>
                  <a:pt x="2112604" y="0"/>
                </a:lnTo>
                <a:lnTo>
                  <a:pt x="2112604" y="1859091"/>
                </a:lnTo>
                <a:lnTo>
                  <a:pt x="0" y="18590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6750" y="6913880"/>
            <a:ext cx="6886575" cy="261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8" indent="-269874" lvl="1">
              <a:lnSpc>
                <a:spcPts val="3499"/>
              </a:lnSpc>
              <a:buFont typeface="Arial"/>
              <a:buChar char="•"/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Al-Fatihah: Pembukaan yang penting dalam setiap shalat.</a:t>
            </a:r>
          </a:p>
          <a:p>
            <a:pPr algn="l" marL="539748" indent="-269874" lvl="1">
              <a:lnSpc>
                <a:spcPts val="3499"/>
              </a:lnSpc>
              <a:buFont typeface="Arial"/>
              <a:buChar char="•"/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Al-Ikhlas: Menyatakan keesaan Allah dengan penuh keyakinan.</a:t>
            </a:r>
          </a:p>
          <a:p>
            <a:pPr algn="l" marL="539748" indent="-269874" lvl="1">
              <a:lnSpc>
                <a:spcPts val="3499"/>
              </a:lnSpc>
              <a:buFont typeface="Arial"/>
              <a:buChar char="•"/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Al-Falaq: Memohon perlindungan dari segala keburukan.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66750" y="581025"/>
            <a:ext cx="6886575" cy="3927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400"/>
              </a:lnSpc>
            </a:pPr>
            <a:r>
              <a:rPr lang="en-US" sz="8000" spc="-240">
                <a:solidFill>
                  <a:srgbClr val="00000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Surat Pendek yang Mudah Dihafal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8991600" y="0"/>
            <a:ext cx="9296400" cy="10287000"/>
            <a:chOff x="0" y="0"/>
            <a:chExt cx="1220873" cy="135096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20873" cy="1350966"/>
            </a:xfrm>
            <a:custGeom>
              <a:avLst/>
              <a:gdLst/>
              <a:ahLst/>
              <a:cxnLst/>
              <a:rect r="r" b="b" t="t" l="l"/>
              <a:pathLst>
                <a:path h="1350966" w="1220873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-417" t="0" r="-417" b="0"/>
              </a:stretch>
            </a:blipFill>
          </p:spPr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6750" y="6799580"/>
            <a:ext cx="6886575" cy="2727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8" indent="-269874" lvl="1">
              <a:lnSpc>
                <a:spcPts val="3499"/>
              </a:lnSpc>
              <a:buFont typeface="Arial"/>
              <a:buChar char="•"/>
            </a:pPr>
            <a:r>
              <a:rPr lang="en-US" b="true" sz="2499" spc="-37" strike="noStrike" u="non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Jujur:</a:t>
            </a: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Selalu berkata benar dan dapat dipercaya.</a:t>
            </a:r>
          </a:p>
          <a:p>
            <a:pPr algn="l" marL="539748" indent="-269874" lvl="1">
              <a:lnSpc>
                <a:spcPts val="3499"/>
              </a:lnSpc>
              <a:buFont typeface="Arial"/>
              <a:buChar char="•"/>
            </a:pPr>
            <a:r>
              <a:rPr lang="en-US" b="true" sz="2499" spc="-37" strike="noStrike" u="non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Amanah:</a:t>
            </a: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Menjaga kepercayaan dari orang lain dengan baik.</a:t>
            </a:r>
          </a:p>
          <a:p>
            <a:pPr algn="l" marL="539748" indent="-269874" lvl="1">
              <a:lnSpc>
                <a:spcPts val="3499"/>
              </a:lnSpc>
              <a:buFont typeface="Arial"/>
              <a:buChar char="•"/>
            </a:pPr>
            <a:r>
              <a:rPr lang="en-US" b="true" sz="2499" spc="-37" strike="noStrike" u="non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Dermawan:</a:t>
            </a: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Suka memberi kepada yang membutuhkan dan berbagi.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66750" y="581025"/>
            <a:ext cx="6886575" cy="261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400"/>
              </a:lnSpc>
            </a:pPr>
            <a:r>
              <a:rPr lang="en-US" sz="8000" spc="-240">
                <a:solidFill>
                  <a:srgbClr val="00000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Nilai Akhlak Mulia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8991600" y="0"/>
            <a:ext cx="9296400" cy="10287000"/>
            <a:chOff x="0" y="0"/>
            <a:chExt cx="1220873" cy="135096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20873" cy="1350966"/>
            </a:xfrm>
            <a:custGeom>
              <a:avLst/>
              <a:gdLst/>
              <a:ahLst/>
              <a:cxnLst/>
              <a:rect r="r" b="b" t="t" l="l"/>
              <a:pathLst>
                <a:path h="1350966" w="1220873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-417" t="0" r="-417" b="0"/>
              </a:stretch>
            </a:blipFill>
          </p:spPr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259300" y="9201150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12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666750" y="5143500"/>
            <a:ext cx="5448300" cy="4476750"/>
            <a:chOff x="0" y="0"/>
            <a:chExt cx="1631088" cy="134023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631088" cy="1340230"/>
            </a:xfrm>
            <a:custGeom>
              <a:avLst/>
              <a:gdLst/>
              <a:ahLst/>
              <a:cxnLst/>
              <a:rect r="r" b="b" t="t" l="l"/>
              <a:pathLst>
                <a:path h="1340230" w="1631088">
                  <a:moveTo>
                    <a:pt x="28420" y="0"/>
                  </a:moveTo>
                  <a:lnTo>
                    <a:pt x="1602669" y="0"/>
                  </a:lnTo>
                  <a:cubicBezTo>
                    <a:pt x="1618365" y="0"/>
                    <a:pt x="1631088" y="12724"/>
                    <a:pt x="1631088" y="28420"/>
                  </a:cubicBezTo>
                  <a:lnTo>
                    <a:pt x="1631088" y="1311810"/>
                  </a:lnTo>
                  <a:cubicBezTo>
                    <a:pt x="1631088" y="1327506"/>
                    <a:pt x="1618365" y="1340230"/>
                    <a:pt x="1602669" y="1340230"/>
                  </a:cubicBezTo>
                  <a:lnTo>
                    <a:pt x="28420" y="1340230"/>
                  </a:lnTo>
                  <a:cubicBezTo>
                    <a:pt x="12724" y="1340230"/>
                    <a:pt x="0" y="1327506"/>
                    <a:pt x="0" y="1311810"/>
                  </a:cubicBezTo>
                  <a:lnTo>
                    <a:pt x="0" y="28420"/>
                  </a:lnTo>
                  <a:cubicBezTo>
                    <a:pt x="0" y="12724"/>
                    <a:pt x="12724" y="0"/>
                    <a:pt x="28420" y="0"/>
                  </a:cubicBezTo>
                  <a:close/>
                </a:path>
              </a:pathLst>
            </a:custGeom>
            <a:blipFill>
              <a:blip r:embed="rId2"/>
              <a:stretch>
                <a:fillRect l="-178" t="0" r="-178" b="0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name="Group 5" id="5"/>
          <p:cNvGrpSpPr/>
          <p:nvPr/>
        </p:nvGrpSpPr>
        <p:grpSpPr>
          <a:xfrm rot="0">
            <a:off x="6419850" y="5143500"/>
            <a:ext cx="5448300" cy="4476750"/>
            <a:chOff x="0" y="0"/>
            <a:chExt cx="1631088" cy="134023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31088" cy="1340230"/>
            </a:xfrm>
            <a:custGeom>
              <a:avLst/>
              <a:gdLst/>
              <a:ahLst/>
              <a:cxnLst/>
              <a:rect r="r" b="b" t="t" l="l"/>
              <a:pathLst>
                <a:path h="1340230" w="1631088">
                  <a:moveTo>
                    <a:pt x="28420" y="0"/>
                  </a:moveTo>
                  <a:lnTo>
                    <a:pt x="1602669" y="0"/>
                  </a:lnTo>
                  <a:cubicBezTo>
                    <a:pt x="1618365" y="0"/>
                    <a:pt x="1631088" y="12724"/>
                    <a:pt x="1631088" y="28420"/>
                  </a:cubicBezTo>
                  <a:lnTo>
                    <a:pt x="1631088" y="1311810"/>
                  </a:lnTo>
                  <a:cubicBezTo>
                    <a:pt x="1631088" y="1327506"/>
                    <a:pt x="1618365" y="1340230"/>
                    <a:pt x="1602669" y="1340230"/>
                  </a:cubicBezTo>
                  <a:lnTo>
                    <a:pt x="28420" y="1340230"/>
                  </a:lnTo>
                  <a:cubicBezTo>
                    <a:pt x="12724" y="1340230"/>
                    <a:pt x="0" y="1327506"/>
                    <a:pt x="0" y="1311810"/>
                  </a:cubicBezTo>
                  <a:lnTo>
                    <a:pt x="0" y="28420"/>
                  </a:lnTo>
                  <a:cubicBezTo>
                    <a:pt x="0" y="12724"/>
                    <a:pt x="12724" y="0"/>
                    <a:pt x="28420" y="0"/>
                  </a:cubicBezTo>
                  <a:close/>
                </a:path>
              </a:pathLst>
            </a:custGeom>
            <a:blipFill>
              <a:blip r:embed="rId3"/>
              <a:stretch>
                <a:fillRect l="-178" t="0" r="-178" b="0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name="Group 7" id="7"/>
          <p:cNvGrpSpPr/>
          <p:nvPr/>
        </p:nvGrpSpPr>
        <p:grpSpPr>
          <a:xfrm rot="0">
            <a:off x="12172950" y="5143500"/>
            <a:ext cx="5442841" cy="4476750"/>
            <a:chOff x="0" y="0"/>
            <a:chExt cx="1629454" cy="134023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629454" cy="1340230"/>
            </a:xfrm>
            <a:custGeom>
              <a:avLst/>
              <a:gdLst/>
              <a:ahLst/>
              <a:cxnLst/>
              <a:rect r="r" b="b" t="t" l="l"/>
              <a:pathLst>
                <a:path h="1340230" w="1629454">
                  <a:moveTo>
                    <a:pt x="28448" y="0"/>
                  </a:moveTo>
                  <a:lnTo>
                    <a:pt x="1601006" y="0"/>
                  </a:lnTo>
                  <a:cubicBezTo>
                    <a:pt x="1608551" y="0"/>
                    <a:pt x="1615787" y="2997"/>
                    <a:pt x="1621122" y="8332"/>
                  </a:cubicBezTo>
                  <a:cubicBezTo>
                    <a:pt x="1626457" y="13667"/>
                    <a:pt x="1629454" y="20903"/>
                    <a:pt x="1629454" y="28448"/>
                  </a:cubicBezTo>
                  <a:lnTo>
                    <a:pt x="1629454" y="1311782"/>
                  </a:lnTo>
                  <a:cubicBezTo>
                    <a:pt x="1629454" y="1319327"/>
                    <a:pt x="1626457" y="1326563"/>
                    <a:pt x="1621122" y="1331898"/>
                  </a:cubicBezTo>
                  <a:cubicBezTo>
                    <a:pt x="1615787" y="1337233"/>
                    <a:pt x="1608551" y="1340230"/>
                    <a:pt x="1601006" y="1340230"/>
                  </a:cubicBezTo>
                  <a:lnTo>
                    <a:pt x="28448" y="1340230"/>
                  </a:lnTo>
                  <a:cubicBezTo>
                    <a:pt x="20903" y="1340230"/>
                    <a:pt x="13667" y="1337233"/>
                    <a:pt x="8332" y="1331898"/>
                  </a:cubicBezTo>
                  <a:cubicBezTo>
                    <a:pt x="2997" y="1326563"/>
                    <a:pt x="0" y="1319327"/>
                    <a:pt x="0" y="1311782"/>
                  </a:cubicBezTo>
                  <a:lnTo>
                    <a:pt x="0" y="28448"/>
                  </a:lnTo>
                  <a:cubicBezTo>
                    <a:pt x="0" y="20903"/>
                    <a:pt x="2997" y="13667"/>
                    <a:pt x="8332" y="8332"/>
                  </a:cubicBezTo>
                  <a:cubicBezTo>
                    <a:pt x="13667" y="2997"/>
                    <a:pt x="20903" y="0"/>
                    <a:pt x="28448" y="0"/>
                  </a:cubicBezTo>
                  <a:close/>
                </a:path>
              </a:pathLst>
            </a:custGeom>
            <a:blipFill>
              <a:blip r:embed="rId4"/>
              <a:stretch>
                <a:fillRect l="-229" t="0" r="-229" b="0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name="Freeform 9" id="9"/>
          <p:cNvSpPr/>
          <p:nvPr/>
        </p:nvSpPr>
        <p:spPr>
          <a:xfrm flipH="false" flipV="false" rot="-3117037">
            <a:off x="16099474" y="7952721"/>
            <a:ext cx="2112604" cy="1859092"/>
          </a:xfrm>
          <a:custGeom>
            <a:avLst/>
            <a:gdLst/>
            <a:ahLst/>
            <a:cxnLst/>
            <a:rect r="r" b="b" t="t" l="l"/>
            <a:pathLst>
              <a:path h="1859092" w="2112604">
                <a:moveTo>
                  <a:pt x="0" y="0"/>
                </a:moveTo>
                <a:lnTo>
                  <a:pt x="2112605" y="0"/>
                </a:lnTo>
                <a:lnTo>
                  <a:pt x="2112605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10" id="10"/>
          <p:cNvGrpSpPr/>
          <p:nvPr/>
        </p:nvGrpSpPr>
        <p:grpSpPr>
          <a:xfrm rot="0">
            <a:off x="666750" y="666750"/>
            <a:ext cx="15516225" cy="3884613"/>
            <a:chOff x="0" y="0"/>
            <a:chExt cx="20688300" cy="5179484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66675"/>
              <a:ext cx="20688300" cy="15546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800"/>
                </a:lnSpc>
              </a:pPr>
              <a:r>
                <a:rPr lang="en-US" sz="8000" spc="-240">
                  <a:solidFill>
                    <a:srgbClr val="000000"/>
                  </a:solidFill>
                  <a:latin typeface="Georgia Pro Condensed"/>
                  <a:ea typeface="Georgia Pro Condensed"/>
                  <a:cs typeface="Georgia Pro Condensed"/>
                  <a:sym typeface="Georgia Pro Condensed"/>
                </a:rPr>
                <a:t>Kisah Teladan untuk Anak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2378075"/>
              <a:ext cx="14481810" cy="568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00"/>
                </a:lnSpc>
                <a:spcBef>
                  <a:spcPct val="0"/>
                </a:spcBef>
              </a:pPr>
              <a:r>
                <a:rPr lang="en-US" b="true" sz="2500" spc="-37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Contoh Inspiratif dari Para Nabi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3362325"/>
              <a:ext cx="14481810" cy="18171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99"/>
                </a:lnSpc>
              </a:pPr>
              <a:r>
                <a:rPr lang="en-US" sz="2499" spc="-37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Mari belajar dari </a:t>
              </a:r>
              <a:r>
                <a:rPr lang="en-US" b="true" sz="2499" spc="-37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kisah Nabi Ibrahim</a:t>
              </a:r>
              <a:r>
                <a:rPr lang="en-US" sz="2499" spc="-37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, </a:t>
              </a:r>
              <a:r>
                <a:rPr lang="en-US" b="true" sz="2499" spc="-37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Nabi Muhammad SAW</a:t>
              </a:r>
              <a:r>
                <a:rPr lang="en-US" sz="2499" spc="-37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, dan </a:t>
              </a:r>
              <a:r>
                <a:rPr lang="en-US" b="true" sz="2499" spc="-37">
                  <a:solidFill>
                    <a:srgbClr val="000000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Abdullah bin Abbas</a:t>
              </a:r>
              <a:r>
                <a:rPr lang="en-US" sz="2499" spc="-37">
                  <a:solidFill>
                    <a:srgbClr val="000000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 yang semuanya menunjukkan sikap baik dan iman yang kuat dalam menjalani kehidupan sehari-hari.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858125" cy="10287000"/>
            <a:chOff x="0" y="0"/>
            <a:chExt cx="1031988" cy="13509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31988" cy="1350966"/>
            </a:xfrm>
            <a:custGeom>
              <a:avLst/>
              <a:gdLst/>
              <a:ahLst/>
              <a:cxnLst/>
              <a:rect r="r" b="b" t="t" l="l"/>
              <a:pathLst>
                <a:path h="1350966" w="1031988">
                  <a:moveTo>
                    <a:pt x="0" y="0"/>
                  </a:moveTo>
                  <a:lnTo>
                    <a:pt x="1031988" y="0"/>
                  </a:lnTo>
                  <a:lnTo>
                    <a:pt x="1031988" y="1350966"/>
                  </a:lnTo>
                  <a:lnTo>
                    <a:pt x="0" y="1350966"/>
                  </a:lnTo>
                  <a:close/>
                </a:path>
              </a:pathLst>
            </a:custGeom>
            <a:solidFill>
              <a:srgbClr val="4B53FA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52512" y="666750"/>
            <a:ext cx="5753100" cy="8953500"/>
            <a:chOff x="0" y="0"/>
            <a:chExt cx="814724" cy="126794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4724" cy="1267949"/>
            </a:xfrm>
            <a:custGeom>
              <a:avLst/>
              <a:gdLst/>
              <a:ahLst/>
              <a:cxnLst/>
              <a:rect r="r" b="b" t="t" l="l"/>
              <a:pathLst>
                <a:path h="1267949" w="814724">
                  <a:moveTo>
                    <a:pt x="26914" y="0"/>
                  </a:moveTo>
                  <a:lnTo>
                    <a:pt x="787810" y="0"/>
                  </a:lnTo>
                  <a:cubicBezTo>
                    <a:pt x="802675" y="0"/>
                    <a:pt x="814724" y="12050"/>
                    <a:pt x="814724" y="26914"/>
                  </a:cubicBezTo>
                  <a:lnTo>
                    <a:pt x="814724" y="1241035"/>
                  </a:lnTo>
                  <a:cubicBezTo>
                    <a:pt x="814724" y="1255899"/>
                    <a:pt x="802675" y="1267949"/>
                    <a:pt x="787810" y="1267949"/>
                  </a:cubicBezTo>
                  <a:lnTo>
                    <a:pt x="26914" y="1267949"/>
                  </a:lnTo>
                  <a:cubicBezTo>
                    <a:pt x="12050" y="1267949"/>
                    <a:pt x="0" y="1255899"/>
                    <a:pt x="0" y="1241035"/>
                  </a:cubicBezTo>
                  <a:lnTo>
                    <a:pt x="0" y="26914"/>
                  </a:lnTo>
                  <a:cubicBezTo>
                    <a:pt x="0" y="12050"/>
                    <a:pt x="12050" y="0"/>
                    <a:pt x="26914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199" r="0" b="-199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9296400" y="9001760"/>
            <a:ext cx="8324850" cy="618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940"/>
              </a:lnSpc>
            </a:pPr>
            <a:r>
              <a:rPr lang="en-US" sz="3800" spc="-57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Mari kita berakhlak mulia!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303759" y="942975"/>
            <a:ext cx="8317491" cy="57900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4956"/>
              </a:lnSpc>
            </a:pPr>
            <a:r>
              <a:rPr lang="en-US" sz="14956" spc="-523">
                <a:solidFill>
                  <a:srgbClr val="00000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Ayo Jadi Anak Sholeh!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3117037">
            <a:off x="5418783" y="7952721"/>
            <a:ext cx="2112604" cy="1859092"/>
          </a:xfrm>
          <a:custGeom>
            <a:avLst/>
            <a:gdLst/>
            <a:ahLst/>
            <a:cxnLst/>
            <a:rect r="r" b="b" t="t" l="l"/>
            <a:pathLst>
              <a:path h="1859092" w="2112604">
                <a:moveTo>
                  <a:pt x="0" y="0"/>
                </a:moveTo>
                <a:lnTo>
                  <a:pt x="2112604" y="0"/>
                </a:lnTo>
                <a:lnTo>
                  <a:pt x="2112604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96400" y="0"/>
            <a:ext cx="8991600" cy="3352800"/>
            <a:chOff x="0" y="0"/>
            <a:chExt cx="2368158" cy="88304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68158" cy="883042"/>
            </a:xfrm>
            <a:custGeom>
              <a:avLst/>
              <a:gdLst/>
              <a:ahLst/>
              <a:cxnLst/>
              <a:rect r="r" b="b" t="t" l="l"/>
              <a:pathLst>
                <a:path h="883042" w="2368158">
                  <a:moveTo>
                    <a:pt x="0" y="0"/>
                  </a:moveTo>
                  <a:lnTo>
                    <a:pt x="2368158" y="0"/>
                  </a:lnTo>
                  <a:lnTo>
                    <a:pt x="2368158" y="883042"/>
                  </a:lnTo>
                  <a:lnTo>
                    <a:pt x="0" y="883042"/>
                  </a:lnTo>
                  <a:close/>
                </a:path>
              </a:pathLst>
            </a:custGeom>
            <a:solidFill>
              <a:srgbClr val="FFFCF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2368158" cy="9401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991600" y="0"/>
            <a:ext cx="9296400" cy="10287000"/>
            <a:chOff x="0" y="0"/>
            <a:chExt cx="1220873" cy="135096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20873" cy="1350966"/>
            </a:xfrm>
            <a:custGeom>
              <a:avLst/>
              <a:gdLst/>
              <a:ahLst/>
              <a:cxnLst/>
              <a:rect r="r" b="b" t="t" l="l"/>
              <a:pathLst>
                <a:path h="1350966" w="1220873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-417" t="0" r="-417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666750" y="809625"/>
            <a:ext cx="6886575" cy="3089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00"/>
              </a:lnSpc>
              <a:spcBef>
                <a:spcPct val="0"/>
              </a:spcBef>
            </a:pPr>
            <a:r>
              <a:rPr lang="en-US" sz="8000" strike="noStrike" u="none">
                <a:solidFill>
                  <a:srgbClr val="00000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Apa Itu Anak Sholeh &amp; Sholehah?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66750" y="7407275"/>
            <a:ext cx="6886575" cy="2212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Anak Sholeh &amp; Sholehah adalah anak-anak yang </a:t>
            </a:r>
            <a:r>
              <a:rPr lang="en-US" b="true" sz="2499" spc="-37" strike="noStrike" u="none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rajin beribadah</a:t>
            </a: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dan berakhlak mulia. Mereka selalu berusaha menjadi contoh yang baik di rumah, sekolah, dan lingkungan, menciptakan suasana yang positif.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6750" y="6913880"/>
            <a:ext cx="6886575" cy="261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8" indent="-269874" lvl="1">
              <a:lnSpc>
                <a:spcPts val="3499"/>
              </a:lnSpc>
              <a:buFont typeface="Arial"/>
              <a:buChar char="•"/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Selalu shalat lima waktu tepat waktu dan khusyuk.</a:t>
            </a:r>
          </a:p>
          <a:p>
            <a:pPr algn="l" marL="539748" indent="-269874" lvl="1">
              <a:lnSpc>
                <a:spcPts val="3499"/>
              </a:lnSpc>
              <a:buFont typeface="Arial"/>
              <a:buChar char="•"/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Membaca doa sebelum dan sesudah melakukan segala aktivitas.</a:t>
            </a:r>
          </a:p>
          <a:p>
            <a:pPr algn="l" marL="539748" indent="-269874" lvl="1">
              <a:lnSpc>
                <a:spcPts val="3499"/>
              </a:lnSpc>
              <a:buFont typeface="Arial"/>
              <a:buChar char="•"/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Rajin mengaji dan menghafal surat-surat pendek dari Quran.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66750" y="581025"/>
            <a:ext cx="6886575" cy="261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400"/>
              </a:lnSpc>
            </a:pPr>
            <a:r>
              <a:rPr lang="en-US" sz="8000" spc="-240">
                <a:solidFill>
                  <a:srgbClr val="00000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Anak yang Rajin Beribadah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8991600" y="0"/>
            <a:ext cx="9296400" cy="10287000"/>
            <a:chOff x="0" y="0"/>
            <a:chExt cx="1220873" cy="135096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20873" cy="1350966"/>
            </a:xfrm>
            <a:custGeom>
              <a:avLst/>
              <a:gdLst/>
              <a:ahLst/>
              <a:cxnLst/>
              <a:rect r="r" b="b" t="t" l="l"/>
              <a:pathLst>
                <a:path h="1350966" w="1220873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-417" t="0" r="-417" b="0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6750" y="6913880"/>
            <a:ext cx="6886575" cy="261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8" indent="-269874" lvl="1">
              <a:lnSpc>
                <a:spcPts val="3499"/>
              </a:lnSpc>
              <a:buFont typeface="Arial"/>
              <a:buChar char="•"/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Mengucapkan salam dengan senyum saat bertemu guru dan teman.</a:t>
            </a:r>
          </a:p>
          <a:p>
            <a:pPr algn="l" marL="539748" indent="-269874" lvl="1">
              <a:lnSpc>
                <a:spcPts val="3499"/>
              </a:lnSpc>
              <a:buFont typeface="Arial"/>
              <a:buChar char="•"/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Tidak berbicara kasar atau mengejek teman yang lain.</a:t>
            </a:r>
          </a:p>
          <a:p>
            <a:pPr algn="l" marL="539748" indent="-269874" lvl="1">
              <a:lnSpc>
                <a:spcPts val="3499"/>
              </a:lnSpc>
              <a:buFont typeface="Arial"/>
              <a:buChar char="•"/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Menghormati orang tua dan guru dengan mendengarkan nasihat mereka.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66750" y="581025"/>
            <a:ext cx="6886575" cy="261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400"/>
              </a:lnSpc>
            </a:pPr>
            <a:r>
              <a:rPr lang="en-US" sz="8000" spc="-240">
                <a:solidFill>
                  <a:srgbClr val="00000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Anak yang Sopan dan Santun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8991600" y="0"/>
            <a:ext cx="9296400" cy="10287000"/>
            <a:chOff x="0" y="0"/>
            <a:chExt cx="1220873" cy="135096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20873" cy="1350966"/>
            </a:xfrm>
            <a:custGeom>
              <a:avLst/>
              <a:gdLst/>
              <a:ahLst/>
              <a:cxnLst/>
              <a:rect r="r" b="b" t="t" l="l"/>
              <a:pathLst>
                <a:path h="1350966" w="1220873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-417" t="0" r="-417" b="0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6750" y="6913880"/>
            <a:ext cx="6886575" cy="261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8" indent="-269874" lvl="1">
              <a:lnSpc>
                <a:spcPts val="3499"/>
              </a:lnSpc>
              <a:buFont typeface="Arial"/>
              <a:buChar char="•"/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Membantu teman yang kesulitan dalam belajar bersama.</a:t>
            </a:r>
          </a:p>
          <a:p>
            <a:pPr algn="l" marL="539748" indent="-269874" lvl="1">
              <a:lnSpc>
                <a:spcPts val="3499"/>
              </a:lnSpc>
              <a:buFont typeface="Arial"/>
              <a:buChar char="•"/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Ikut serta dalam kegiatan kebersihan di kelas dan lingkungan.</a:t>
            </a:r>
          </a:p>
          <a:p>
            <a:pPr algn="l" marL="539748" indent="-269874" lvl="1">
              <a:lnSpc>
                <a:spcPts val="3499"/>
              </a:lnSpc>
              <a:buFont typeface="Arial"/>
              <a:buChar char="•"/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Menyisihkan uang jajan untuk bersedekah kepada yang membutuhkan.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66750" y="581025"/>
            <a:ext cx="6886575" cy="261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400"/>
              </a:lnSpc>
            </a:pPr>
            <a:r>
              <a:rPr lang="en-US" sz="8000" spc="-240">
                <a:solidFill>
                  <a:srgbClr val="00000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Anak yang Gemar Menolong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8991600" y="0"/>
            <a:ext cx="9296400" cy="10287000"/>
            <a:chOff x="0" y="0"/>
            <a:chExt cx="1220873" cy="135096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20873" cy="1350966"/>
            </a:xfrm>
            <a:custGeom>
              <a:avLst/>
              <a:gdLst/>
              <a:ahLst/>
              <a:cxnLst/>
              <a:rect r="r" b="b" t="t" l="l"/>
              <a:pathLst>
                <a:path h="1350966" w="1220873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-417" t="0" r="-417" b="0"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6750" y="6913880"/>
            <a:ext cx="6886575" cy="261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8" indent="-269874" lvl="1">
              <a:lnSpc>
                <a:spcPts val="3499"/>
              </a:lnSpc>
              <a:buFont typeface="Arial"/>
              <a:buChar char="•"/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Datang ke sekolah dengan tepat waktu setiap hari.</a:t>
            </a:r>
          </a:p>
          <a:p>
            <a:pPr algn="l" marL="539748" indent="-269874" lvl="1">
              <a:lnSpc>
                <a:spcPts val="3499"/>
              </a:lnSpc>
              <a:buFont typeface="Arial"/>
              <a:buChar char="•"/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Menyelesaikan semua tugas sekolah tanpa menunda-nunda.</a:t>
            </a:r>
          </a:p>
          <a:p>
            <a:pPr algn="l" marL="539748" indent="-269874" lvl="1">
              <a:lnSpc>
                <a:spcPts val="3499"/>
              </a:lnSpc>
              <a:buFont typeface="Arial"/>
              <a:buChar char="•"/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Menjaga barang pribadi dan lingkungan sekolah dengan baik.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66750" y="581025"/>
            <a:ext cx="6886575" cy="524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400"/>
              </a:lnSpc>
            </a:pPr>
            <a:r>
              <a:rPr lang="en-US" sz="8000" spc="-240">
                <a:solidFill>
                  <a:srgbClr val="00000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Anak yang Disiplin dan Bertanggung Jawab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8991600" y="0"/>
            <a:ext cx="9296400" cy="10287000"/>
            <a:chOff x="0" y="0"/>
            <a:chExt cx="1220873" cy="135096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20873" cy="1350966"/>
            </a:xfrm>
            <a:custGeom>
              <a:avLst/>
              <a:gdLst/>
              <a:ahLst/>
              <a:cxnLst/>
              <a:rect r="r" b="b" t="t" l="l"/>
              <a:pathLst>
                <a:path h="1350966" w="1220873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-417" t="0" r="-417" b="0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6750" y="6913880"/>
            <a:ext cx="6886575" cy="261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8" indent="-269874" lvl="1">
              <a:lnSpc>
                <a:spcPts val="3499"/>
              </a:lnSpc>
              <a:buFont typeface="Arial"/>
              <a:buChar char="•"/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Mengikuti upacara bendera dengan penuh khidmat dan bangga</a:t>
            </a:r>
          </a:p>
          <a:p>
            <a:pPr algn="l" marL="539748" indent="-269874" lvl="1">
              <a:lnSpc>
                <a:spcPts val="3499"/>
              </a:lnSpc>
              <a:buFont typeface="Arial"/>
              <a:buChar char="•"/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Menggunakan produk buatan Indonesia untuk mendukung ekonomi lokal</a:t>
            </a:r>
          </a:p>
          <a:p>
            <a:pPr algn="l" marL="539748" indent="-269874" lvl="1">
              <a:lnSpc>
                <a:spcPts val="3499"/>
              </a:lnSpc>
              <a:buFont typeface="Arial"/>
              <a:buChar char="•"/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Menjaga kerukunan dengan teman dari berbagai suku dan agama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66750" y="581025"/>
            <a:ext cx="6886575" cy="261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400"/>
              </a:lnSpc>
            </a:pPr>
            <a:r>
              <a:rPr lang="en-US" sz="8000" spc="-240">
                <a:solidFill>
                  <a:srgbClr val="00000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Anak yang Cinta Tanah Air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8991600" y="0"/>
            <a:ext cx="9296400" cy="10287000"/>
            <a:chOff x="0" y="0"/>
            <a:chExt cx="1220873" cy="135096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20873" cy="1350966"/>
            </a:xfrm>
            <a:custGeom>
              <a:avLst/>
              <a:gdLst/>
              <a:ahLst/>
              <a:cxnLst/>
              <a:rect r="r" b="b" t="t" l="l"/>
              <a:pathLst>
                <a:path h="1350966" w="1220873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-417" t="0" r="-417" b="0"/>
              </a:stretch>
            </a:blipFill>
          </p:spPr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B53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259300" y="9201150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8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666750" y="666750"/>
            <a:ext cx="16954500" cy="8953500"/>
            <a:chOff x="0" y="0"/>
            <a:chExt cx="4465383" cy="235812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65383" cy="2358124"/>
            </a:xfrm>
            <a:custGeom>
              <a:avLst/>
              <a:gdLst/>
              <a:ahLst/>
              <a:cxnLst/>
              <a:rect r="r" b="b" t="t" l="l"/>
              <a:pathLst>
                <a:path h="2358124" w="4465383">
                  <a:moveTo>
                    <a:pt x="20548" y="0"/>
                  </a:moveTo>
                  <a:lnTo>
                    <a:pt x="4444835" y="0"/>
                  </a:lnTo>
                  <a:cubicBezTo>
                    <a:pt x="4456183" y="0"/>
                    <a:pt x="4465383" y="9200"/>
                    <a:pt x="4465383" y="20548"/>
                  </a:cubicBezTo>
                  <a:lnTo>
                    <a:pt x="4465383" y="2337575"/>
                  </a:lnTo>
                  <a:cubicBezTo>
                    <a:pt x="4465383" y="2348924"/>
                    <a:pt x="4456183" y="2358124"/>
                    <a:pt x="4444835" y="2358124"/>
                  </a:cubicBezTo>
                  <a:lnTo>
                    <a:pt x="20548" y="2358124"/>
                  </a:lnTo>
                  <a:cubicBezTo>
                    <a:pt x="9200" y="2358124"/>
                    <a:pt x="0" y="2348924"/>
                    <a:pt x="0" y="2337575"/>
                  </a:cubicBezTo>
                  <a:lnTo>
                    <a:pt x="0" y="20548"/>
                  </a:lnTo>
                  <a:cubicBezTo>
                    <a:pt x="0" y="9200"/>
                    <a:pt x="9200" y="0"/>
                    <a:pt x="20548" y="0"/>
                  </a:cubicBezTo>
                  <a:close/>
                </a:path>
              </a:pathLst>
            </a:custGeom>
            <a:solidFill>
              <a:srgbClr val="FFFCF3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4465383" cy="24152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3117037">
            <a:off x="16099474" y="7952721"/>
            <a:ext cx="2112604" cy="1859092"/>
          </a:xfrm>
          <a:custGeom>
            <a:avLst/>
            <a:gdLst/>
            <a:ahLst/>
            <a:cxnLst/>
            <a:rect r="r" b="b" t="t" l="l"/>
            <a:pathLst>
              <a:path h="1859092" w="2112604">
                <a:moveTo>
                  <a:pt x="0" y="0"/>
                </a:moveTo>
                <a:lnTo>
                  <a:pt x="2112605" y="0"/>
                </a:lnTo>
                <a:lnTo>
                  <a:pt x="2112605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800225" y="1476375"/>
            <a:ext cx="12944475" cy="1298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400"/>
              </a:lnSpc>
            </a:pPr>
            <a:r>
              <a:rPr lang="en-US" sz="8000" spc="-240">
                <a:solidFill>
                  <a:srgbClr val="00000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Materi Islami Pendukung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C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6750" y="6913880"/>
            <a:ext cx="6886575" cy="261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8" indent="-269874" lvl="1">
              <a:lnSpc>
                <a:spcPts val="3499"/>
              </a:lnSpc>
              <a:buFont typeface="Arial"/>
              <a:buChar char="•"/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Doa bangun tidur: Memohon keberkahan dan kesehatan setiap pagi.</a:t>
            </a:r>
          </a:p>
          <a:p>
            <a:pPr algn="l" marL="539748" indent="-269874" lvl="1">
              <a:lnSpc>
                <a:spcPts val="3499"/>
              </a:lnSpc>
              <a:buFont typeface="Arial"/>
              <a:buChar char="•"/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Doa sebelum makan: Mengucap syukur atas makanan yang diberikan.</a:t>
            </a:r>
          </a:p>
          <a:p>
            <a:pPr algn="l" marL="539748" indent="-269874" lvl="1">
              <a:lnSpc>
                <a:spcPts val="3499"/>
              </a:lnSpc>
              <a:buFont typeface="Arial"/>
              <a:buChar char="•"/>
            </a:pPr>
            <a:r>
              <a:rPr lang="en-US" sz="2499" spc="-37" strike="noStrike" u="none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Doa keluar rumah: Memohon perlindungan saat beraktivitas di luar.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66750" y="581025"/>
            <a:ext cx="6886575" cy="261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400"/>
              </a:lnSpc>
            </a:pPr>
            <a:r>
              <a:rPr lang="en-US" sz="8000" spc="-240">
                <a:solidFill>
                  <a:srgbClr val="000000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Doa Harian untuk Anak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8991600" y="0"/>
            <a:ext cx="9296400" cy="10287000"/>
            <a:chOff x="0" y="0"/>
            <a:chExt cx="1220873" cy="135096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20873" cy="1350966"/>
            </a:xfrm>
            <a:custGeom>
              <a:avLst/>
              <a:gdLst/>
              <a:ahLst/>
              <a:cxnLst/>
              <a:rect r="r" b="b" t="t" l="l"/>
              <a:pathLst>
                <a:path h="1350966" w="1220873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-417" t="0" r="-417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description>Presentasi - Profil Anak Sholeh &amp; Sholehah</dc:description>
  <dc:identifier>DAHB8bqi2OA</dc:identifier>
  <dcterms:modified xsi:type="dcterms:W3CDTF">2011-08-01T06:04:30Z</dcterms:modified>
  <cp:revision>1</cp:revision>
  <dc:title>Presentasi - Profil Anak Sholeh &amp; Sholehah</dc:title>
</cp:coreProperties>
</file>