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Gatwick Ultra-Bold" charset="1" panose="00000900000000000000"/>
      <p:regular r:id="rId20"/>
    </p:embeddedFont>
    <p:embeddedFont>
      <p:font typeface="Codec Pro Ultra-Bold" charset="1" panose="00000700000000000000"/>
      <p:regular r:id="rId21"/>
    </p:embeddedFont>
    <p:embeddedFont>
      <p:font typeface="Codec Pro" charset="1" panose="00000500000000000000"/>
      <p:regular r:id="rId22"/>
    </p:embeddedFont>
    <p:embeddedFont>
      <p:font typeface="Codec Pro Bold" charset="1" panose="000006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9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095507" y="1171470"/>
            <a:ext cx="6898579" cy="7848810"/>
            <a:chOff x="0" y="0"/>
            <a:chExt cx="1078972" cy="12275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8972" cy="1227593"/>
            </a:xfrm>
            <a:custGeom>
              <a:avLst/>
              <a:gdLst/>
              <a:ahLst/>
              <a:cxnLst/>
              <a:rect r="r" b="b" t="t" l="l"/>
              <a:pathLst>
                <a:path h="1227593" w="1078972">
                  <a:moveTo>
                    <a:pt x="56112" y="0"/>
                  </a:moveTo>
                  <a:lnTo>
                    <a:pt x="1022860" y="0"/>
                  </a:lnTo>
                  <a:cubicBezTo>
                    <a:pt x="1053850" y="0"/>
                    <a:pt x="1078972" y="25122"/>
                    <a:pt x="1078972" y="56112"/>
                  </a:cubicBezTo>
                  <a:lnTo>
                    <a:pt x="1078972" y="1171481"/>
                  </a:lnTo>
                  <a:cubicBezTo>
                    <a:pt x="1078972" y="1202471"/>
                    <a:pt x="1053850" y="1227593"/>
                    <a:pt x="1022860" y="1227593"/>
                  </a:cubicBezTo>
                  <a:lnTo>
                    <a:pt x="56112" y="1227593"/>
                  </a:lnTo>
                  <a:cubicBezTo>
                    <a:pt x="25122" y="1227593"/>
                    <a:pt x="0" y="1202471"/>
                    <a:pt x="0" y="1171481"/>
                  </a:cubicBezTo>
                  <a:lnTo>
                    <a:pt x="0" y="56112"/>
                  </a:lnTo>
                  <a:cubicBezTo>
                    <a:pt x="0" y="25122"/>
                    <a:pt x="25122" y="0"/>
                    <a:pt x="56112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53" r="0" b="-153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TextBox 7" id="7"/>
          <p:cNvSpPr txBox="true"/>
          <p:nvPr/>
        </p:nvSpPr>
        <p:spPr>
          <a:xfrm rot="0">
            <a:off x="1800225" y="2667020"/>
            <a:ext cx="7496175" cy="461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99"/>
              </a:lnSpc>
            </a:pPr>
            <a:r>
              <a:rPr lang="en-US" b="true" sz="7499" spc="-187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Yuk, Mengenal Sholat Sunnah! 🌟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00225" y="1504950"/>
            <a:ext cx="7496175" cy="477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MARI KITA PELAJARI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00225" y="8247380"/>
            <a:ext cx="7496175" cy="477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Presented by [name here]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B9F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764449"/>
            <a:ext cx="4717524" cy="4960451"/>
            <a:chOff x="0" y="0"/>
            <a:chExt cx="1242476" cy="13064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785238" y="3764449"/>
            <a:ext cx="4717524" cy="4960451"/>
            <a:chOff x="0" y="0"/>
            <a:chExt cx="1242476" cy="13064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770251" y="3764449"/>
            <a:ext cx="4717524" cy="4960451"/>
            <a:chOff x="0" y="0"/>
            <a:chExt cx="1242476" cy="130645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Sholat Witir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02924" y="4631085"/>
            <a:ext cx="4010025" cy="2769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Sholat Witir adalah sholat penutup malam yang dilakukan setelah sholat Isya atau setelah sholat Tahajud. Ini adalah waktu yang penuh berkah untuk berdoa.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87937" y="4631085"/>
            <a:ext cx="4010025" cy="237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Jumlah rakaat sholat Witir adalah ganjil, bisa 1, 3, atau 5 rakaat. Allah sangat menyukai amalan yang dilakukan dalam jumlah ganjil.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172950" y="4631085"/>
            <a:ext cx="4010025" cy="3160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Melakukan sholat Witir dapat memberikan ketenangan dan kedekatan kepada Allah. Jangan lewatkan kesempatan ini untuk memohon dalam doa kepada-Nya di malam hari.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B9F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764449"/>
            <a:ext cx="4717524" cy="4960451"/>
            <a:chOff x="0" y="0"/>
            <a:chExt cx="1242476" cy="13064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785238" y="3764449"/>
            <a:ext cx="4717524" cy="4960451"/>
            <a:chOff x="0" y="0"/>
            <a:chExt cx="1242476" cy="13064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770251" y="3764449"/>
            <a:ext cx="4717524" cy="4960451"/>
            <a:chOff x="0" y="0"/>
            <a:chExt cx="1242476" cy="130645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Sholat Tahiyatul Masjid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02924" y="4631085"/>
            <a:ext cx="4010025" cy="3160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Sholat Tahiyatul Masjid dilakukan </a:t>
            </a:r>
            <a:r>
              <a:rPr lang="en-US" b="true" sz="2400" strike="noStrike" u="non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sebelum duduk</a:t>
            </a: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di masjid sebagai bentuk penghormatan kepada Allah. Ini adalah dua rakaat yang sangat dianjurkan bagi setiap Muslim.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87937" y="4631085"/>
            <a:ext cx="4010025" cy="3160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Dengan melaksanakan sholat ini, kita menunjukkan </a:t>
            </a:r>
            <a:r>
              <a:rPr lang="en-US" b="true" sz="2400" strike="noStrike" u="non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rasa syukur</a:t>
            </a: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atas kesempatan bisa berada di rumah Allah. Setiap rakaat memiliki keutamaan dan nilai yang besar.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172950" y="4631085"/>
            <a:ext cx="4010025" cy="3160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Selain itu, sholat ini juga membantu kita untuk </a:t>
            </a:r>
            <a:r>
              <a:rPr lang="en-US" b="true" sz="2400" strike="noStrike" u="non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mendapatkan ketenangan</a:t>
            </a: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dan fokus sebelum memulai ibadah lainnya. Ini adalah momen untuk menyucikan hati dan pikiran.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B9F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2105025" y="3609982"/>
            <a:ext cx="14077950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59"/>
              </a:lnSpc>
            </a:pPr>
            <a:r>
              <a:rPr lang="en-US" b="true" sz="7299" spc="-182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Tips Rajin Sholat Sunnah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3A9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05025" y="3352800"/>
            <a:ext cx="4010025" cy="1642110"/>
            <a:chOff x="0" y="0"/>
            <a:chExt cx="5346700" cy="21894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508635"/>
              <a:ext cx="5346700" cy="1680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Mulailah dengan sholat yang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paling mudah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untuk dilakukan.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66675"/>
              <a:ext cx="53467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Mulai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301685" y="3352800"/>
            <a:ext cx="3989430" cy="1642110"/>
            <a:chOff x="0" y="0"/>
            <a:chExt cx="5319240" cy="21894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508635"/>
              <a:ext cx="5319240" cy="1680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Kerjakan semua sholat dengan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niat yang tulus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karena Allah.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66675"/>
              <a:ext cx="531924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Ikhlas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192000" y="3352800"/>
            <a:ext cx="3990975" cy="2061210"/>
            <a:chOff x="0" y="0"/>
            <a:chExt cx="5321300" cy="27482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08635"/>
              <a:ext cx="5321300" cy="22396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Ajaklah keluarga dan teman agar lebih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semangat menjalankan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sholat sunnah.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53213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Ajak Teman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105025" y="6038850"/>
            <a:ext cx="4010025" cy="1642110"/>
            <a:chOff x="0" y="0"/>
            <a:chExt cx="5346700" cy="218948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508635"/>
              <a:ext cx="5346700" cy="1680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Jadikan sholat sunnah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sebagai rutinitas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harian yang menyenangkan.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3467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Konsisten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301685" y="6038850"/>
            <a:ext cx="4010025" cy="1642110"/>
            <a:chOff x="0" y="0"/>
            <a:chExt cx="5346700" cy="218948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08635"/>
              <a:ext cx="5346700" cy="1680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Pelajari lebih dalam untuk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memahami keutamaan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sholat sunnah.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53467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Belajar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Tips Agar Rajin Sholat Sunnah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9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105025" y="2158401"/>
            <a:ext cx="5753100" cy="5970198"/>
          </a:xfrm>
          <a:custGeom>
            <a:avLst/>
            <a:gdLst/>
            <a:ahLst/>
            <a:cxnLst/>
            <a:rect r="r" b="b" t="t" l="l"/>
            <a:pathLst>
              <a:path h="5970198" w="5753100">
                <a:moveTo>
                  <a:pt x="0" y="0"/>
                </a:moveTo>
                <a:lnTo>
                  <a:pt x="5753100" y="0"/>
                </a:lnTo>
                <a:lnTo>
                  <a:pt x="5753100" y="5970198"/>
                </a:lnTo>
                <a:lnTo>
                  <a:pt x="0" y="5970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9296400" y="2671762"/>
            <a:ext cx="6886575" cy="4293870"/>
            <a:chOff x="0" y="0"/>
            <a:chExt cx="9182100" cy="572516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7150"/>
              <a:ext cx="9182100" cy="3333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80"/>
                </a:lnSpc>
              </a:pPr>
              <a:r>
                <a:rPr lang="en-US" b="true" sz="5400" spc="-135">
                  <a:solidFill>
                    <a:srgbClr val="000000"/>
                  </a:solidFill>
                  <a:latin typeface="Gatwick Ultra-Bold"/>
                  <a:ea typeface="Gatwick Ultra-Bold"/>
                  <a:cs typeface="Gatwick Ultra-Bold"/>
                  <a:sym typeface="Gatwick Ultra-Bold"/>
                </a:rPr>
                <a:t>Mari Tingkatkan Sholat Sunnah Kita Bersama!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616325"/>
              <a:ext cx="9182100" cy="21088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“Ayo kita perbanyak sholat sunnah agar semakin dekat dengan Allah! Semoga kita semua menjadi anak yang sholeh dan sholehah.”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9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105025" y="2158401"/>
            <a:ext cx="5753100" cy="5970198"/>
          </a:xfrm>
          <a:custGeom>
            <a:avLst/>
            <a:gdLst/>
            <a:ahLst/>
            <a:cxnLst/>
            <a:rect r="r" b="b" t="t" l="l"/>
            <a:pathLst>
              <a:path h="5970198" w="5753100">
                <a:moveTo>
                  <a:pt x="0" y="0"/>
                </a:moveTo>
                <a:lnTo>
                  <a:pt x="5753100" y="0"/>
                </a:lnTo>
                <a:lnTo>
                  <a:pt x="5753100" y="5970198"/>
                </a:lnTo>
                <a:lnTo>
                  <a:pt x="0" y="5970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9296400" y="3276600"/>
            <a:ext cx="6886575" cy="3084195"/>
            <a:chOff x="0" y="0"/>
            <a:chExt cx="9182100" cy="411226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7150"/>
              <a:ext cx="9182100" cy="2241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80"/>
                </a:lnSpc>
              </a:pPr>
              <a:r>
                <a:rPr lang="en-US" b="true" sz="5400" spc="-135">
                  <a:solidFill>
                    <a:srgbClr val="000000"/>
                  </a:solidFill>
                  <a:latin typeface="Gatwick Ultra-Bold"/>
                  <a:ea typeface="Gatwick Ultra-Bold"/>
                  <a:cs typeface="Gatwick Ultra-Bold"/>
                  <a:sym typeface="Gatwick Ultra-Bold"/>
                </a:rPr>
                <a:t>Apa Itu Sholat Sunnah?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524125"/>
              <a:ext cx="9182100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Sholat sunnah adalah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doa tambahan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yang sangat dianjurkan, bermanfaat bagi kita dan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mendekatkan diri kepada Allah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!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B9F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2105025" y="3609982"/>
            <a:ext cx="14077950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59"/>
              </a:lnSpc>
            </a:pPr>
            <a:r>
              <a:rPr lang="en-US" b="true" sz="7299" spc="-182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Kenapa Sholat Sunnah Penting?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352800"/>
            <a:ext cx="4619625" cy="3231344"/>
            <a:chOff x="0" y="0"/>
            <a:chExt cx="650279" cy="4548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2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6834188" y="3352800"/>
            <a:ext cx="4619625" cy="3231344"/>
            <a:chOff x="0" y="0"/>
            <a:chExt cx="650279" cy="454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50279" cy="454859"/>
            </a:xfrm>
            <a:custGeom>
              <a:avLst/>
              <a:gdLst/>
              <a:ahLst/>
              <a:cxnLst/>
              <a:rect r="r" b="b" t="t" l="l"/>
              <a:pathLst>
                <a:path h="454859" w="650279">
                  <a:moveTo>
                    <a:pt x="83794" y="0"/>
                  </a:moveTo>
                  <a:lnTo>
                    <a:pt x="566485" y="0"/>
                  </a:lnTo>
                  <a:cubicBezTo>
                    <a:pt x="588709" y="0"/>
                    <a:pt x="610022" y="8828"/>
                    <a:pt x="625737" y="24543"/>
                  </a:cubicBezTo>
                  <a:cubicBezTo>
                    <a:pt x="641451" y="40257"/>
                    <a:pt x="650279" y="61570"/>
                    <a:pt x="650279" y="83794"/>
                  </a:cubicBezTo>
                  <a:lnTo>
                    <a:pt x="650279" y="371065"/>
                  </a:lnTo>
                  <a:cubicBezTo>
                    <a:pt x="650279" y="393288"/>
                    <a:pt x="641451" y="414602"/>
                    <a:pt x="625737" y="430316"/>
                  </a:cubicBezTo>
                  <a:cubicBezTo>
                    <a:pt x="610022" y="446030"/>
                    <a:pt x="588709" y="454859"/>
                    <a:pt x="566485" y="454859"/>
                  </a:cubicBezTo>
                  <a:lnTo>
                    <a:pt x="83794" y="454859"/>
                  </a:lnTo>
                  <a:cubicBezTo>
                    <a:pt x="61570" y="454859"/>
                    <a:pt x="40257" y="446030"/>
                    <a:pt x="24543" y="430316"/>
                  </a:cubicBezTo>
                  <a:cubicBezTo>
                    <a:pt x="8828" y="414602"/>
                    <a:pt x="0" y="393288"/>
                    <a:pt x="0" y="371065"/>
                  </a:cubicBezTo>
                  <a:lnTo>
                    <a:pt x="0" y="83794"/>
                  </a:lnTo>
                  <a:cubicBezTo>
                    <a:pt x="0" y="61570"/>
                    <a:pt x="8828" y="40257"/>
                    <a:pt x="24543" y="24543"/>
                  </a:cubicBezTo>
                  <a:cubicBezTo>
                    <a:pt x="40257" y="8828"/>
                    <a:pt x="61570" y="0"/>
                    <a:pt x="83794" y="0"/>
                  </a:cubicBezTo>
                  <a:close/>
                </a:path>
              </a:pathLst>
            </a:custGeom>
            <a:blipFill>
              <a:blip r:embed="rId3"/>
              <a:stretch>
                <a:fillRect l="-232" t="0" r="-232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1865501" y="3352800"/>
            <a:ext cx="4623063" cy="3231344"/>
            <a:chOff x="0" y="0"/>
            <a:chExt cx="650763" cy="4548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63" cy="454859"/>
            </a:xfrm>
            <a:custGeom>
              <a:avLst/>
              <a:gdLst/>
              <a:ahLst/>
              <a:cxnLst/>
              <a:rect r="r" b="b" t="t" l="l"/>
              <a:pathLst>
                <a:path h="454859" w="650763">
                  <a:moveTo>
                    <a:pt x="83732" y="0"/>
                  </a:moveTo>
                  <a:lnTo>
                    <a:pt x="567032" y="0"/>
                  </a:lnTo>
                  <a:cubicBezTo>
                    <a:pt x="589239" y="0"/>
                    <a:pt x="610536" y="8822"/>
                    <a:pt x="626239" y="24524"/>
                  </a:cubicBezTo>
                  <a:cubicBezTo>
                    <a:pt x="641941" y="40227"/>
                    <a:pt x="650763" y="61525"/>
                    <a:pt x="650763" y="83732"/>
                  </a:cubicBezTo>
                  <a:lnTo>
                    <a:pt x="650763" y="371127"/>
                  </a:lnTo>
                  <a:cubicBezTo>
                    <a:pt x="650763" y="393334"/>
                    <a:pt x="641941" y="414631"/>
                    <a:pt x="626239" y="430334"/>
                  </a:cubicBezTo>
                  <a:cubicBezTo>
                    <a:pt x="610536" y="446037"/>
                    <a:pt x="589239" y="454859"/>
                    <a:pt x="567032" y="454859"/>
                  </a:cubicBezTo>
                  <a:lnTo>
                    <a:pt x="83732" y="454859"/>
                  </a:lnTo>
                  <a:cubicBezTo>
                    <a:pt x="61525" y="454859"/>
                    <a:pt x="40227" y="446037"/>
                    <a:pt x="24524" y="430334"/>
                  </a:cubicBezTo>
                  <a:cubicBezTo>
                    <a:pt x="8822" y="414631"/>
                    <a:pt x="0" y="393334"/>
                    <a:pt x="0" y="371127"/>
                  </a:cubicBezTo>
                  <a:lnTo>
                    <a:pt x="0" y="83732"/>
                  </a:lnTo>
                  <a:cubicBezTo>
                    <a:pt x="0" y="61525"/>
                    <a:pt x="8822" y="40227"/>
                    <a:pt x="24524" y="24524"/>
                  </a:cubicBezTo>
                  <a:cubicBezTo>
                    <a:pt x="40227" y="8822"/>
                    <a:pt x="61525" y="0"/>
                    <a:pt x="83732" y="0"/>
                  </a:cubicBezTo>
                  <a:close/>
                </a:path>
              </a:pathLst>
            </a:custGeom>
            <a:blipFill>
              <a:blip r:embed="rId4"/>
              <a:stretch>
                <a:fillRect l="-194" t="0" r="-194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800225" y="6934200"/>
            <a:ext cx="4619625" cy="1196340"/>
            <a:chOff x="0" y="0"/>
            <a:chExt cx="6159500" cy="159512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27685"/>
              <a:ext cx="6159500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Sholat sunnah memberi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keberkahan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lebih dalam hidup.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61595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Menambah Pahala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34188" y="6934200"/>
            <a:ext cx="4479254" cy="1596390"/>
            <a:chOff x="0" y="0"/>
            <a:chExt cx="5972338" cy="212852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1061085"/>
              <a:ext cx="5972338" cy="1067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Sholat sunnah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melengkapi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kekurangan dari sholat wajib.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72338" cy="10928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Menyempurnakan Sholat Wajib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868150" y="6934200"/>
            <a:ext cx="4620413" cy="1586865"/>
            <a:chOff x="0" y="0"/>
            <a:chExt cx="6160551" cy="21158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527685"/>
              <a:ext cx="6160551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Sholat sunnah memberikan </a:t>
              </a:r>
              <a:r>
                <a:rPr lang="en-US" b="true" sz="2400">
                  <a:solidFill>
                    <a:srgbClr val="000000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ketenangan</a:t>
              </a:r>
              <a:r>
                <a:rPr lang="en-US" sz="2400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 dan kedamaian batin.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6160551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</a:pPr>
              <a:r>
                <a:rPr lang="en-US" b="true" sz="2400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Menenangkan Hati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05025" y="1123950"/>
            <a:ext cx="14077950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6"/>
              </a:lnSpc>
            </a:pPr>
            <a:r>
              <a:rPr lang="en-US" b="true" sz="5197" spc="-129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Kenapa Sholat Sunnah Itu Penting?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B9F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2105025" y="3609982"/>
            <a:ext cx="14077950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59"/>
              </a:lnSpc>
            </a:pPr>
            <a:r>
              <a:rPr lang="en-US" b="true" sz="7299" spc="-182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Jenis-Jenis Sholat Sunnah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87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148" y="3352800"/>
            <a:ext cx="3414758" cy="3231344"/>
            <a:chOff x="0" y="0"/>
            <a:chExt cx="474381" cy="4489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4381" cy="448901"/>
            </a:xfrm>
            <a:custGeom>
              <a:avLst/>
              <a:gdLst/>
              <a:ahLst/>
              <a:cxnLst/>
              <a:rect r="r" b="b" t="t" l="l"/>
              <a:pathLst>
                <a:path h="448901" w="474381">
                  <a:moveTo>
                    <a:pt x="113360" y="0"/>
                  </a:moveTo>
                  <a:lnTo>
                    <a:pt x="361021" y="0"/>
                  </a:lnTo>
                  <a:cubicBezTo>
                    <a:pt x="423628" y="0"/>
                    <a:pt x="474381" y="50753"/>
                    <a:pt x="474381" y="113360"/>
                  </a:cubicBezTo>
                  <a:lnTo>
                    <a:pt x="474381" y="335541"/>
                  </a:lnTo>
                  <a:cubicBezTo>
                    <a:pt x="474381" y="365606"/>
                    <a:pt x="462437" y="394439"/>
                    <a:pt x="441178" y="415698"/>
                  </a:cubicBezTo>
                  <a:cubicBezTo>
                    <a:pt x="419919" y="436958"/>
                    <a:pt x="391086" y="448901"/>
                    <a:pt x="361021" y="448901"/>
                  </a:cubicBezTo>
                  <a:lnTo>
                    <a:pt x="113360" y="448901"/>
                  </a:lnTo>
                  <a:cubicBezTo>
                    <a:pt x="83295" y="448901"/>
                    <a:pt x="54461" y="436958"/>
                    <a:pt x="33202" y="415698"/>
                  </a:cubicBezTo>
                  <a:cubicBezTo>
                    <a:pt x="11943" y="394439"/>
                    <a:pt x="0" y="365606"/>
                    <a:pt x="0" y="335541"/>
                  </a:cubicBezTo>
                  <a:lnTo>
                    <a:pt x="0" y="113360"/>
                  </a:lnTo>
                  <a:cubicBezTo>
                    <a:pt x="0" y="83295"/>
                    <a:pt x="11943" y="54461"/>
                    <a:pt x="33202" y="33202"/>
                  </a:cubicBezTo>
                  <a:cubicBezTo>
                    <a:pt x="54461" y="11943"/>
                    <a:pt x="83295" y="0"/>
                    <a:pt x="113360" y="0"/>
                  </a:cubicBezTo>
                  <a:close/>
                </a:path>
              </a:pathLst>
            </a:custGeom>
            <a:blipFill>
              <a:blip r:embed="rId2"/>
              <a:stretch>
                <a:fillRect l="-603" t="0" r="-603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5523751" y="3352800"/>
            <a:ext cx="3465827" cy="3231344"/>
            <a:chOff x="0" y="0"/>
            <a:chExt cx="481475" cy="44890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1475" cy="448901"/>
            </a:xfrm>
            <a:custGeom>
              <a:avLst/>
              <a:gdLst/>
              <a:ahLst/>
              <a:cxnLst/>
              <a:rect r="r" b="b" t="t" l="l"/>
              <a:pathLst>
                <a:path h="448901" w="481475">
                  <a:moveTo>
                    <a:pt x="111689" y="0"/>
                  </a:moveTo>
                  <a:lnTo>
                    <a:pt x="369786" y="0"/>
                  </a:lnTo>
                  <a:cubicBezTo>
                    <a:pt x="431470" y="0"/>
                    <a:pt x="481475" y="50005"/>
                    <a:pt x="481475" y="111689"/>
                  </a:cubicBezTo>
                  <a:lnTo>
                    <a:pt x="481475" y="337211"/>
                  </a:lnTo>
                  <a:cubicBezTo>
                    <a:pt x="481475" y="398896"/>
                    <a:pt x="431470" y="448901"/>
                    <a:pt x="369786" y="448901"/>
                  </a:cubicBezTo>
                  <a:lnTo>
                    <a:pt x="111689" y="448901"/>
                  </a:lnTo>
                  <a:cubicBezTo>
                    <a:pt x="50005" y="448901"/>
                    <a:pt x="0" y="398896"/>
                    <a:pt x="0" y="337211"/>
                  </a:cubicBezTo>
                  <a:lnTo>
                    <a:pt x="0" y="111689"/>
                  </a:lnTo>
                  <a:cubicBezTo>
                    <a:pt x="0" y="50005"/>
                    <a:pt x="50005" y="0"/>
                    <a:pt x="111689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42" r="0" b="-142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9298423" y="3352800"/>
            <a:ext cx="3459398" cy="3231344"/>
            <a:chOff x="0" y="0"/>
            <a:chExt cx="480582" cy="4489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0582" cy="448901"/>
            </a:xfrm>
            <a:custGeom>
              <a:avLst/>
              <a:gdLst/>
              <a:ahLst/>
              <a:cxnLst/>
              <a:rect r="r" b="b" t="t" l="l"/>
              <a:pathLst>
                <a:path h="448901" w="480582">
                  <a:moveTo>
                    <a:pt x="111897" y="0"/>
                  </a:moveTo>
                  <a:lnTo>
                    <a:pt x="368685" y="0"/>
                  </a:lnTo>
                  <a:cubicBezTo>
                    <a:pt x="398362" y="0"/>
                    <a:pt x="426824" y="11789"/>
                    <a:pt x="447808" y="32774"/>
                  </a:cubicBezTo>
                  <a:cubicBezTo>
                    <a:pt x="468793" y="53759"/>
                    <a:pt x="480582" y="82220"/>
                    <a:pt x="480582" y="111897"/>
                  </a:cubicBezTo>
                  <a:lnTo>
                    <a:pt x="480582" y="337004"/>
                  </a:lnTo>
                  <a:cubicBezTo>
                    <a:pt x="480582" y="366681"/>
                    <a:pt x="468793" y="395142"/>
                    <a:pt x="447808" y="416127"/>
                  </a:cubicBezTo>
                  <a:cubicBezTo>
                    <a:pt x="426824" y="437112"/>
                    <a:pt x="398362" y="448901"/>
                    <a:pt x="368685" y="448901"/>
                  </a:cubicBezTo>
                  <a:lnTo>
                    <a:pt x="111897" y="448901"/>
                  </a:lnTo>
                  <a:cubicBezTo>
                    <a:pt x="82220" y="448901"/>
                    <a:pt x="53759" y="437112"/>
                    <a:pt x="32774" y="416127"/>
                  </a:cubicBezTo>
                  <a:cubicBezTo>
                    <a:pt x="11789" y="395142"/>
                    <a:pt x="0" y="366681"/>
                    <a:pt x="0" y="337004"/>
                  </a:cubicBezTo>
                  <a:lnTo>
                    <a:pt x="0" y="111897"/>
                  </a:lnTo>
                  <a:cubicBezTo>
                    <a:pt x="0" y="82220"/>
                    <a:pt x="11789" y="53759"/>
                    <a:pt x="32774" y="32774"/>
                  </a:cubicBezTo>
                  <a:cubicBezTo>
                    <a:pt x="53759" y="11789"/>
                    <a:pt x="82220" y="0"/>
                    <a:pt x="111897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49" r="0" b="-49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3066667" y="3352800"/>
            <a:ext cx="3421108" cy="3231344"/>
            <a:chOff x="0" y="0"/>
            <a:chExt cx="475263" cy="44890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75263" cy="448901"/>
            </a:xfrm>
            <a:custGeom>
              <a:avLst/>
              <a:gdLst/>
              <a:ahLst/>
              <a:cxnLst/>
              <a:rect r="r" b="b" t="t" l="l"/>
              <a:pathLst>
                <a:path h="448901" w="475263">
                  <a:moveTo>
                    <a:pt x="113149" y="0"/>
                  </a:moveTo>
                  <a:lnTo>
                    <a:pt x="362114" y="0"/>
                  </a:lnTo>
                  <a:cubicBezTo>
                    <a:pt x="424604" y="0"/>
                    <a:pt x="475263" y="50659"/>
                    <a:pt x="475263" y="113149"/>
                  </a:cubicBezTo>
                  <a:lnTo>
                    <a:pt x="475263" y="335751"/>
                  </a:lnTo>
                  <a:cubicBezTo>
                    <a:pt x="475263" y="365760"/>
                    <a:pt x="463342" y="394540"/>
                    <a:pt x="442122" y="415760"/>
                  </a:cubicBezTo>
                  <a:cubicBezTo>
                    <a:pt x="420903" y="436980"/>
                    <a:pt x="392123" y="448901"/>
                    <a:pt x="362114" y="448901"/>
                  </a:cubicBezTo>
                  <a:lnTo>
                    <a:pt x="113149" y="448901"/>
                  </a:lnTo>
                  <a:cubicBezTo>
                    <a:pt x="50659" y="448901"/>
                    <a:pt x="0" y="398242"/>
                    <a:pt x="0" y="335751"/>
                  </a:cubicBezTo>
                  <a:lnTo>
                    <a:pt x="0" y="113149"/>
                  </a:lnTo>
                  <a:cubicBezTo>
                    <a:pt x="0" y="50659"/>
                    <a:pt x="50659" y="0"/>
                    <a:pt x="113149" y="0"/>
                  </a:cubicBezTo>
                  <a:close/>
                </a:path>
              </a:pathLst>
            </a:custGeom>
            <a:blipFill>
              <a:blip r:embed="rId5"/>
              <a:stretch>
                <a:fillRect l="-509" t="0" r="-509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2046965" y="6934146"/>
            <a:ext cx="2876550" cy="1586865"/>
            <a:chOff x="0" y="0"/>
            <a:chExt cx="3835400" cy="211582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527685"/>
              <a:ext cx="3835400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Sholat sebelum atau sesudah sholat wajib.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-66675"/>
              <a:ext cx="38354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Sholat Rawatib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817909" y="6934200"/>
            <a:ext cx="2876550" cy="1586865"/>
            <a:chOff x="0" y="0"/>
            <a:chExt cx="3835400" cy="211582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527685"/>
              <a:ext cx="3835400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Sholat yang dilakukan di pagi hari.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66675"/>
              <a:ext cx="38354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Sholat Dhuha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588854" y="6934200"/>
            <a:ext cx="2876550" cy="1586865"/>
            <a:chOff x="0" y="0"/>
            <a:chExt cx="3835400" cy="2115820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527685"/>
              <a:ext cx="3835400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Sholat di malam hari saat terbangun.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-66675"/>
              <a:ext cx="38354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Sholat Tahajud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3364590" y="6934200"/>
            <a:ext cx="2876550" cy="1586865"/>
            <a:chOff x="0" y="0"/>
            <a:chExt cx="3835400" cy="2115820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527685"/>
              <a:ext cx="3835400" cy="1588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trike="noStrike" u="none">
                  <a:solidFill>
                    <a:srgbClr val="000000"/>
                  </a:solidFill>
                  <a:latin typeface="Codec Pro"/>
                  <a:ea typeface="Codec Pro"/>
                  <a:cs typeface="Codec Pro"/>
                  <a:sym typeface="Codec Pro"/>
                </a:rPr>
                <a:t>Penutup sholat malam dengan rakaat ganjil.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-66675"/>
              <a:ext cx="3835400" cy="559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20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000000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Sholat Witir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Jenis-Jenis Sholat Sunnah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B9F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764449"/>
            <a:ext cx="4717524" cy="4960451"/>
            <a:chOff x="0" y="0"/>
            <a:chExt cx="1242476" cy="13064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785238" y="3764449"/>
            <a:ext cx="4717524" cy="4960451"/>
            <a:chOff x="0" y="0"/>
            <a:chExt cx="1242476" cy="13064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770251" y="3764449"/>
            <a:ext cx="4717524" cy="4960451"/>
            <a:chOff x="0" y="0"/>
            <a:chExt cx="1242476" cy="130645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Sholat Rawatib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02924" y="4631085"/>
            <a:ext cx="4010025" cy="2769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Sholat Rawatib merupakan sholat sunnah yang dikerjakan sebelum atau sesudah sholat wajib, dengan tujuan untuk </a:t>
            </a:r>
            <a:r>
              <a:rPr lang="en-US" b="true" sz="2400" strike="noStrike" u="non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menyempurnakan</a:t>
            </a: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ibadah kita kepada Allah.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87937" y="4631085"/>
            <a:ext cx="4010025" cy="237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Dengan jumlah rakaat </a:t>
            </a:r>
            <a:r>
              <a:rPr lang="en-US" b="true" sz="2400" strike="noStrike" u="non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2 rakaat</a:t>
            </a: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, sholat ini sangat mudah dilakukan dan memberikan pahala yang besar, terutama jika dikerjakan sebelum Subuh.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172950" y="4631085"/>
            <a:ext cx="4010025" cy="2769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Penting untuk diingat, “Jangan lupa sholat 2 rakaat sebelum Subuh ya, pahalanya </a:t>
            </a:r>
            <a:r>
              <a:rPr lang="en-US" b="true" sz="2400" strike="noStrike" u="non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besar banget</a:t>
            </a: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!” Ini adalah kesempatan emas untuk mendekatkan diri kepada Allah.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B9F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764449"/>
            <a:ext cx="4717524" cy="4960451"/>
            <a:chOff x="0" y="0"/>
            <a:chExt cx="1242476" cy="13064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785238" y="3764449"/>
            <a:ext cx="4717524" cy="4960451"/>
            <a:chOff x="0" y="0"/>
            <a:chExt cx="1242476" cy="13064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770251" y="3764449"/>
            <a:ext cx="4717524" cy="4960451"/>
            <a:chOff x="0" y="0"/>
            <a:chExt cx="1242476" cy="130645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Sholat Dhuha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02924" y="4631085"/>
            <a:ext cx="4010025" cy="2769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Sholat Dhuha adalah </a:t>
            </a:r>
            <a:r>
              <a:rPr lang="en-US" b="true" sz="2400" strike="noStrike" u="non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sholat sunnah</a:t>
            </a: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yang dilakukan pada pagi hari setelah matahari terbit hingga sebelum waktu sholat Dzuhur. Ini adalah waktu yang penuh berkah.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87937" y="4631085"/>
            <a:ext cx="4010025" cy="3160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Dengan melakukan Sholat Dhuha, kita </a:t>
            </a:r>
            <a:r>
              <a:rPr lang="en-US" b="true" sz="2400" strike="noStrike" u="non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mendapatkan banyak manfaat</a:t>
            </a: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. Setiap rakaat seperti bersedekah untuk seluruh sendi tubuh, memberikan ketenangan dan keberkahan dalam kehidupan.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172950" y="4631085"/>
            <a:ext cx="4010025" cy="3160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Ingatlah untuk melaksanakan sholat ini dengan </a:t>
            </a:r>
            <a:r>
              <a:rPr lang="en-US" b="true" sz="2400" strike="noStrike" u="non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ikhlas dan penuh harapan</a:t>
            </a: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. Melalui Sholat Dhuha, semoga Allah memberikan rezeki dan kemudahan dalam setiap usaha kita.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B9F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6954500" cy="8953500"/>
            <a:chOff x="0" y="0"/>
            <a:chExt cx="5734099" cy="3028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00" y="12700"/>
              <a:ext cx="5669329" cy="2959540"/>
            </a:xfrm>
            <a:custGeom>
              <a:avLst/>
              <a:gdLst/>
              <a:ahLst/>
              <a:cxnLst/>
              <a:rect r="r" b="b" t="t" l="l"/>
              <a:pathLst>
                <a:path h="2959540" w="5669329">
                  <a:moveTo>
                    <a:pt x="146050" y="2959540"/>
                  </a:moveTo>
                  <a:lnTo>
                    <a:pt x="5523279" y="2959540"/>
                  </a:lnTo>
                  <a:cubicBezTo>
                    <a:pt x="5603289" y="2959540"/>
                    <a:pt x="5669329" y="2893500"/>
                    <a:pt x="5669329" y="2813490"/>
                  </a:cubicBezTo>
                  <a:lnTo>
                    <a:pt x="5669329" y="146050"/>
                  </a:lnTo>
                  <a:cubicBezTo>
                    <a:pt x="5669329" y="66040"/>
                    <a:pt x="5603289" y="0"/>
                    <a:pt x="552327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13490"/>
                  </a:lnTo>
                  <a:cubicBezTo>
                    <a:pt x="0" y="2894770"/>
                    <a:pt x="66040" y="2959540"/>
                    <a:pt x="146050" y="295954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34099" cy="3028120"/>
            </a:xfrm>
            <a:custGeom>
              <a:avLst/>
              <a:gdLst/>
              <a:ahLst/>
              <a:cxnLst/>
              <a:rect r="r" b="b" t="t" l="l"/>
              <a:pathLst>
                <a:path h="3028120" w="5734099">
                  <a:moveTo>
                    <a:pt x="5670599" y="74930"/>
                  </a:moveTo>
                  <a:cubicBezTo>
                    <a:pt x="5642659" y="30480"/>
                    <a:pt x="5593129" y="0"/>
                    <a:pt x="553597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26190"/>
                  </a:lnTo>
                  <a:cubicBezTo>
                    <a:pt x="0" y="2878260"/>
                    <a:pt x="25400" y="2923980"/>
                    <a:pt x="63500" y="2953190"/>
                  </a:cubicBezTo>
                  <a:cubicBezTo>
                    <a:pt x="91440" y="2997640"/>
                    <a:pt x="140970" y="3028120"/>
                    <a:pt x="216920" y="3028120"/>
                  </a:cubicBezTo>
                  <a:lnTo>
                    <a:pt x="5575349" y="3028120"/>
                  </a:lnTo>
                  <a:cubicBezTo>
                    <a:pt x="5662979" y="3028120"/>
                    <a:pt x="5734099" y="2957000"/>
                    <a:pt x="5734099" y="2869370"/>
                  </a:cubicBezTo>
                  <a:lnTo>
                    <a:pt x="5734099" y="208926"/>
                  </a:lnTo>
                  <a:cubicBezTo>
                    <a:pt x="5734099" y="149860"/>
                    <a:pt x="5708699" y="104140"/>
                    <a:pt x="5670599" y="74930"/>
                  </a:cubicBezTo>
                  <a:close/>
                  <a:moveTo>
                    <a:pt x="12700" y="28261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535979" y="12700"/>
                  </a:lnTo>
                  <a:cubicBezTo>
                    <a:pt x="5615989" y="12700"/>
                    <a:pt x="5682029" y="78740"/>
                    <a:pt x="5682029" y="158750"/>
                  </a:cubicBezTo>
                  <a:lnTo>
                    <a:pt x="5682029" y="2826190"/>
                  </a:lnTo>
                  <a:cubicBezTo>
                    <a:pt x="5682029" y="2906200"/>
                    <a:pt x="5615989" y="2972240"/>
                    <a:pt x="5535979" y="2972240"/>
                  </a:cubicBezTo>
                  <a:lnTo>
                    <a:pt x="158750" y="2972240"/>
                  </a:lnTo>
                  <a:cubicBezTo>
                    <a:pt x="78740" y="2972240"/>
                    <a:pt x="12700" y="2907470"/>
                    <a:pt x="12700" y="28261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00225" y="3764449"/>
            <a:ext cx="4717524" cy="4960451"/>
            <a:chOff x="0" y="0"/>
            <a:chExt cx="1242476" cy="13064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785238" y="3764449"/>
            <a:ext cx="4717524" cy="4960451"/>
            <a:chOff x="0" y="0"/>
            <a:chExt cx="1242476" cy="13064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770251" y="3764449"/>
            <a:ext cx="4717524" cy="4960451"/>
            <a:chOff x="0" y="0"/>
            <a:chExt cx="1242476" cy="130645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42476" cy="1306456"/>
            </a:xfrm>
            <a:custGeom>
              <a:avLst/>
              <a:gdLst/>
              <a:ahLst/>
              <a:cxnLst/>
              <a:rect r="r" b="b" t="t" l="l"/>
              <a:pathLst>
                <a:path h="1306456" w="1242476">
                  <a:moveTo>
                    <a:pt x="82055" y="0"/>
                  </a:moveTo>
                  <a:lnTo>
                    <a:pt x="1160421" y="0"/>
                  </a:lnTo>
                  <a:cubicBezTo>
                    <a:pt x="1182183" y="0"/>
                    <a:pt x="1203054" y="8645"/>
                    <a:pt x="1218442" y="24033"/>
                  </a:cubicBezTo>
                  <a:cubicBezTo>
                    <a:pt x="1233831" y="39422"/>
                    <a:pt x="1242476" y="60293"/>
                    <a:pt x="1242476" y="82055"/>
                  </a:cubicBezTo>
                  <a:lnTo>
                    <a:pt x="1242476" y="1224401"/>
                  </a:lnTo>
                  <a:cubicBezTo>
                    <a:pt x="1242476" y="1246164"/>
                    <a:pt x="1233831" y="1267035"/>
                    <a:pt x="1218442" y="1282423"/>
                  </a:cubicBezTo>
                  <a:cubicBezTo>
                    <a:pt x="1203054" y="1297811"/>
                    <a:pt x="1182183" y="1306456"/>
                    <a:pt x="1160421" y="1306456"/>
                  </a:cubicBezTo>
                  <a:lnTo>
                    <a:pt x="82055" y="1306456"/>
                  </a:lnTo>
                  <a:cubicBezTo>
                    <a:pt x="60293" y="1306456"/>
                    <a:pt x="39422" y="1297811"/>
                    <a:pt x="24033" y="1282423"/>
                  </a:cubicBezTo>
                  <a:cubicBezTo>
                    <a:pt x="8645" y="1267035"/>
                    <a:pt x="0" y="1246164"/>
                    <a:pt x="0" y="1224401"/>
                  </a:cubicBezTo>
                  <a:lnTo>
                    <a:pt x="0" y="82055"/>
                  </a:lnTo>
                  <a:cubicBezTo>
                    <a:pt x="0" y="60293"/>
                    <a:pt x="8645" y="39422"/>
                    <a:pt x="24033" y="24033"/>
                  </a:cubicBezTo>
                  <a:cubicBezTo>
                    <a:pt x="39422" y="8645"/>
                    <a:pt x="60293" y="0"/>
                    <a:pt x="82055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242476" cy="1373131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 marL="0" indent="0" lvl="0">
                <a:lnSpc>
                  <a:spcPts val="312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105025" y="1504950"/>
            <a:ext cx="14077950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0"/>
              </a:lnSpc>
            </a:pPr>
            <a:r>
              <a:rPr lang="en-US" b="true" sz="5400" spc="-135">
                <a:solidFill>
                  <a:srgbClr val="000000"/>
                </a:solidFill>
                <a:latin typeface="Gatwick Ultra-Bold"/>
                <a:ea typeface="Gatwick Ultra-Bold"/>
                <a:cs typeface="Gatwick Ultra-Bold"/>
                <a:sym typeface="Gatwick Ultra-Bold"/>
              </a:rPr>
              <a:t>Sholat Tahajud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02924" y="4631085"/>
            <a:ext cx="4010025" cy="237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Sholat Tahajud dilakukan </a:t>
            </a:r>
            <a:r>
              <a:rPr lang="en-US" b="true" sz="2400" strike="noStrike" u="non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setelah bangun tidur</a:t>
            </a: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di malam hari, biasanya saat sepertiga malam terakhir, ketika suasana tenang dan hening.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87937" y="4631085"/>
            <a:ext cx="4010025" cy="2769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Jumlah rakaat untuk sholat ini </a:t>
            </a:r>
            <a:r>
              <a:rPr lang="en-US" b="true" sz="2400" strike="noStrike" u="non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minimal 2 rakaat</a:t>
            </a: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, tetapi bisa lebih, sesuai dengan kemampuan dan niat masing-masing, untuk mendekatkan diri kepada Allah.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172950" y="4631085"/>
            <a:ext cx="4010025" cy="3160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0"/>
              </a:lnSpc>
            </a:pP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Keistimewaan dari sholat Tahajud adalah </a:t>
            </a:r>
            <a:r>
              <a:rPr lang="en-US" b="true" sz="2400" strike="noStrike" u="none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doa di waktu ini</a:t>
            </a:r>
            <a:r>
              <a:rPr lang="en-US" sz="2400" strike="noStrike" u="none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sangat mudah dikabulkan, sehingga banyak orang yang memanfaatkannya untuk berdoa dan memohon kepada Allah.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Yuk, Mengenal Sholat Sunnah! 🌟</dc:description>
  <dc:identifier>DAHB35NtNyc</dc:identifier>
  <dcterms:modified xsi:type="dcterms:W3CDTF">2011-08-01T06:04:30Z</dcterms:modified>
  <cp:revision>1</cp:revision>
  <dc:title>Presentasi - Yuk, Mengenal Sholat Sunnah! 🌟</dc:title>
</cp:coreProperties>
</file>