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Work Sans Semi-Bold" charset="1" panose="00000000000000000000"/>
      <p:regular r:id="rId20"/>
    </p:embeddedFont>
    <p:embeddedFont>
      <p:font typeface="Work Sans" charset="1" panose="00000000000000000000"/>
      <p:regular r:id="rId21"/>
    </p:embeddedFont>
    <p:embeddedFont>
      <p:font typeface="Work Sans Bold"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2686050"/>
            <a:chOff x="0" y="0"/>
            <a:chExt cx="4987154" cy="790100"/>
          </a:xfrm>
        </p:grpSpPr>
        <p:sp>
          <p:nvSpPr>
            <p:cNvPr name="Freeform 3" id="3"/>
            <p:cNvSpPr/>
            <p:nvPr/>
          </p:nvSpPr>
          <p:spPr>
            <a:xfrm flipH="false" flipV="false" rot="0">
              <a:off x="0" y="0"/>
              <a:ext cx="4987156" cy="790100"/>
            </a:xfrm>
            <a:custGeom>
              <a:avLst/>
              <a:gdLst/>
              <a:ahLst/>
              <a:cxnLst/>
              <a:rect r="r" b="b" t="t" l="l"/>
              <a:pathLst>
                <a:path h="790100" w="4987156">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093C25"/>
            </a:solidFill>
          </p:spPr>
        </p:sp>
      </p:grpSp>
      <p:grpSp>
        <p:nvGrpSpPr>
          <p:cNvPr name="Group 4" id="4"/>
          <p:cNvGrpSpPr/>
          <p:nvPr/>
        </p:nvGrpSpPr>
        <p:grpSpPr>
          <a:xfrm rot="0">
            <a:off x="10734675" y="7834471"/>
            <a:ext cx="6886575" cy="1785779"/>
            <a:chOff x="0" y="0"/>
            <a:chExt cx="1813748" cy="470329"/>
          </a:xfrm>
        </p:grpSpPr>
        <p:sp>
          <p:nvSpPr>
            <p:cNvPr name="Freeform 5" id="5"/>
            <p:cNvSpPr/>
            <p:nvPr/>
          </p:nvSpPr>
          <p:spPr>
            <a:xfrm flipH="false" flipV="false" rot="0">
              <a:off x="0" y="0"/>
              <a:ext cx="1813748" cy="470329"/>
            </a:xfrm>
            <a:custGeom>
              <a:avLst/>
              <a:gdLst/>
              <a:ahLst/>
              <a:cxnLst/>
              <a:rect r="r" b="b" t="t" l="l"/>
              <a:pathLst>
                <a:path h="470329" w="1813748">
                  <a:moveTo>
                    <a:pt x="44968" y="0"/>
                  </a:moveTo>
                  <a:lnTo>
                    <a:pt x="1768780" y="0"/>
                  </a:lnTo>
                  <a:cubicBezTo>
                    <a:pt x="1780706" y="0"/>
                    <a:pt x="1792144" y="4738"/>
                    <a:pt x="1800577" y="13171"/>
                  </a:cubicBezTo>
                  <a:cubicBezTo>
                    <a:pt x="1809011" y="21604"/>
                    <a:pt x="1813748" y="33042"/>
                    <a:pt x="1813748" y="44968"/>
                  </a:cubicBezTo>
                  <a:lnTo>
                    <a:pt x="1813748" y="425360"/>
                  </a:lnTo>
                  <a:cubicBezTo>
                    <a:pt x="1813748" y="437287"/>
                    <a:pt x="1809011" y="448724"/>
                    <a:pt x="1800577" y="457158"/>
                  </a:cubicBezTo>
                  <a:cubicBezTo>
                    <a:pt x="1792144" y="465591"/>
                    <a:pt x="1780706" y="470329"/>
                    <a:pt x="1768780" y="470329"/>
                  </a:cubicBezTo>
                  <a:lnTo>
                    <a:pt x="44968" y="470329"/>
                  </a:lnTo>
                  <a:cubicBezTo>
                    <a:pt x="33042" y="470329"/>
                    <a:pt x="21604" y="465591"/>
                    <a:pt x="13171" y="457158"/>
                  </a:cubicBezTo>
                  <a:cubicBezTo>
                    <a:pt x="4738" y="448724"/>
                    <a:pt x="0" y="437287"/>
                    <a:pt x="0" y="425360"/>
                  </a:cubicBezTo>
                  <a:lnTo>
                    <a:pt x="0" y="44968"/>
                  </a:lnTo>
                  <a:cubicBezTo>
                    <a:pt x="0" y="33042"/>
                    <a:pt x="4738" y="21604"/>
                    <a:pt x="13171" y="13171"/>
                  </a:cubicBezTo>
                  <a:cubicBezTo>
                    <a:pt x="21604" y="4738"/>
                    <a:pt x="33042" y="0"/>
                    <a:pt x="44968" y="0"/>
                  </a:cubicBezTo>
                  <a:close/>
                </a:path>
              </a:pathLst>
            </a:custGeom>
            <a:solidFill>
              <a:srgbClr val="FFFFFF"/>
            </a:solidFill>
          </p:spPr>
        </p:sp>
        <p:sp>
          <p:nvSpPr>
            <p:cNvPr name="TextBox 6" id="6"/>
            <p:cNvSpPr txBox="true"/>
            <p:nvPr/>
          </p:nvSpPr>
          <p:spPr>
            <a:xfrm>
              <a:off x="0" y="-57150"/>
              <a:ext cx="1813748" cy="527479"/>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10734675" y="3657600"/>
            <a:ext cx="6886575" cy="3872071"/>
            <a:chOff x="0" y="0"/>
            <a:chExt cx="1066911" cy="599885"/>
          </a:xfrm>
        </p:grpSpPr>
        <p:sp>
          <p:nvSpPr>
            <p:cNvPr name="Freeform 8" id="8"/>
            <p:cNvSpPr/>
            <p:nvPr/>
          </p:nvSpPr>
          <p:spPr>
            <a:xfrm flipH="false" flipV="false" rot="0">
              <a:off x="0" y="0"/>
              <a:ext cx="1066911" cy="599885"/>
            </a:xfrm>
            <a:custGeom>
              <a:avLst/>
              <a:gdLst/>
              <a:ahLst/>
              <a:cxnLst/>
              <a:rect r="r" b="b" t="t" l="l"/>
              <a:pathLst>
                <a:path h="599885" w="1066911">
                  <a:moveTo>
                    <a:pt x="44968" y="0"/>
                  </a:moveTo>
                  <a:lnTo>
                    <a:pt x="1021942" y="0"/>
                  </a:lnTo>
                  <a:cubicBezTo>
                    <a:pt x="1033869" y="0"/>
                    <a:pt x="1045307" y="4738"/>
                    <a:pt x="1053740" y="13171"/>
                  </a:cubicBezTo>
                  <a:cubicBezTo>
                    <a:pt x="1062173" y="21604"/>
                    <a:pt x="1066911" y="33042"/>
                    <a:pt x="1066911" y="44968"/>
                  </a:cubicBezTo>
                  <a:lnTo>
                    <a:pt x="1066911" y="554917"/>
                  </a:lnTo>
                  <a:cubicBezTo>
                    <a:pt x="1066911" y="566843"/>
                    <a:pt x="1062173" y="578281"/>
                    <a:pt x="1053740" y="586714"/>
                  </a:cubicBezTo>
                  <a:cubicBezTo>
                    <a:pt x="1045307" y="595147"/>
                    <a:pt x="1033869" y="599885"/>
                    <a:pt x="1021942" y="599885"/>
                  </a:cubicBezTo>
                  <a:lnTo>
                    <a:pt x="44968" y="599885"/>
                  </a:lnTo>
                  <a:cubicBezTo>
                    <a:pt x="33042" y="599885"/>
                    <a:pt x="21604" y="595147"/>
                    <a:pt x="13171" y="586714"/>
                  </a:cubicBezTo>
                  <a:cubicBezTo>
                    <a:pt x="4738" y="578281"/>
                    <a:pt x="0" y="566843"/>
                    <a:pt x="0" y="554917"/>
                  </a:cubicBezTo>
                  <a:lnTo>
                    <a:pt x="0" y="44968"/>
                  </a:lnTo>
                  <a:cubicBezTo>
                    <a:pt x="0" y="33042"/>
                    <a:pt x="4738" y="21604"/>
                    <a:pt x="13171" y="13171"/>
                  </a:cubicBezTo>
                  <a:cubicBezTo>
                    <a:pt x="21604" y="4738"/>
                    <a:pt x="33042" y="0"/>
                    <a:pt x="44968" y="0"/>
                  </a:cubicBezTo>
                  <a:close/>
                </a:path>
              </a:pathLst>
            </a:custGeom>
            <a:blipFill>
              <a:blip r:embed="rId2"/>
              <a:stretch>
                <a:fillRect l="-202" t="0" r="-202" b="0"/>
              </a:stretch>
            </a:blipFill>
          </p:spPr>
        </p:sp>
      </p:grpSp>
      <p:grpSp>
        <p:nvGrpSpPr>
          <p:cNvPr name="Group 9" id="9"/>
          <p:cNvGrpSpPr/>
          <p:nvPr/>
        </p:nvGrpSpPr>
        <p:grpSpPr>
          <a:xfrm rot="0">
            <a:off x="666750" y="3657600"/>
            <a:ext cx="9763125" cy="5962650"/>
            <a:chOff x="0" y="0"/>
            <a:chExt cx="4083676" cy="2494030"/>
          </a:xfrm>
        </p:grpSpPr>
        <p:sp>
          <p:nvSpPr>
            <p:cNvPr name="Freeform 10" id="10"/>
            <p:cNvSpPr/>
            <p:nvPr/>
          </p:nvSpPr>
          <p:spPr>
            <a:xfrm flipH="false" flipV="false" rot="0">
              <a:off x="54483" y="50038"/>
              <a:ext cx="3974583" cy="2394589"/>
            </a:xfrm>
            <a:custGeom>
              <a:avLst/>
              <a:gdLst/>
              <a:ahLst/>
              <a:cxnLst/>
              <a:rect r="r" b="b" t="t" l="l"/>
              <a:pathLst>
                <a:path h="2394589" w="3974583">
                  <a:moveTo>
                    <a:pt x="3886953" y="2394589"/>
                  </a:moveTo>
                  <a:lnTo>
                    <a:pt x="87757" y="2394589"/>
                  </a:lnTo>
                  <a:cubicBezTo>
                    <a:pt x="39370" y="2394589"/>
                    <a:pt x="0" y="2355346"/>
                    <a:pt x="0" y="2306832"/>
                  </a:cubicBezTo>
                  <a:lnTo>
                    <a:pt x="0" y="87757"/>
                  </a:lnTo>
                  <a:cubicBezTo>
                    <a:pt x="0" y="39370"/>
                    <a:pt x="39243" y="0"/>
                    <a:pt x="87757" y="0"/>
                  </a:cubicBezTo>
                  <a:lnTo>
                    <a:pt x="3886826" y="0"/>
                  </a:lnTo>
                  <a:cubicBezTo>
                    <a:pt x="3935213" y="0"/>
                    <a:pt x="3974583" y="39243"/>
                    <a:pt x="3974583" y="87757"/>
                  </a:cubicBezTo>
                  <a:lnTo>
                    <a:pt x="3974583" y="2306832"/>
                  </a:lnTo>
                  <a:cubicBezTo>
                    <a:pt x="3974583" y="2355219"/>
                    <a:pt x="3935340" y="2394589"/>
                    <a:pt x="3886826" y="2394589"/>
                  </a:cubicBezTo>
                  <a:close/>
                </a:path>
              </a:pathLst>
            </a:custGeom>
            <a:blipFill>
              <a:blip r:embed="rId3"/>
              <a:stretch>
                <a:fillRect l="0" t="-209" r="0" b="-209"/>
              </a:stretch>
            </a:blipFill>
          </p:spPr>
        </p:sp>
        <p:sp>
          <p:nvSpPr>
            <p:cNvPr name="Freeform 11" id="11"/>
            <p:cNvSpPr/>
            <p:nvPr/>
          </p:nvSpPr>
          <p:spPr>
            <a:xfrm flipH="false" flipV="false" rot="0">
              <a:off x="0" y="0"/>
              <a:ext cx="4083549" cy="2493903"/>
            </a:xfrm>
            <a:custGeom>
              <a:avLst/>
              <a:gdLst/>
              <a:ahLst/>
              <a:cxnLst/>
              <a:rect r="r" b="b" t="t" l="l"/>
              <a:pathLst>
                <a:path h="2493903" w="4083549">
                  <a:moveTo>
                    <a:pt x="0" y="91567"/>
                  </a:moveTo>
                  <a:lnTo>
                    <a:pt x="0" y="2402337"/>
                  </a:lnTo>
                  <a:cubicBezTo>
                    <a:pt x="0" y="2452882"/>
                    <a:pt x="41021" y="2493903"/>
                    <a:pt x="91567" y="2493903"/>
                  </a:cubicBezTo>
                  <a:lnTo>
                    <a:pt x="3991982" y="2493903"/>
                  </a:lnTo>
                  <a:cubicBezTo>
                    <a:pt x="4042528" y="2493903"/>
                    <a:pt x="4083549" y="2452882"/>
                    <a:pt x="4083549" y="2402337"/>
                  </a:cubicBezTo>
                  <a:lnTo>
                    <a:pt x="4083549" y="91567"/>
                  </a:lnTo>
                  <a:cubicBezTo>
                    <a:pt x="4083549" y="41021"/>
                    <a:pt x="4042528" y="0"/>
                    <a:pt x="3991982" y="0"/>
                  </a:cubicBezTo>
                  <a:lnTo>
                    <a:pt x="91567" y="0"/>
                  </a:lnTo>
                  <a:cubicBezTo>
                    <a:pt x="41021" y="0"/>
                    <a:pt x="0" y="41021"/>
                    <a:pt x="0" y="91567"/>
                  </a:cubicBezTo>
                  <a:close/>
                  <a:moveTo>
                    <a:pt x="3241793" y="331724"/>
                  </a:moveTo>
                  <a:lnTo>
                    <a:pt x="3900923" y="331724"/>
                  </a:lnTo>
                  <a:cubicBezTo>
                    <a:pt x="3951469" y="331724"/>
                    <a:pt x="3992490" y="372745"/>
                    <a:pt x="3992490" y="423291"/>
                  </a:cubicBezTo>
                  <a:lnTo>
                    <a:pt x="3992490" y="2311277"/>
                  </a:lnTo>
                  <a:cubicBezTo>
                    <a:pt x="3992490" y="2361823"/>
                    <a:pt x="3951469" y="2402844"/>
                    <a:pt x="3900923" y="2402844"/>
                  </a:cubicBezTo>
                  <a:lnTo>
                    <a:pt x="182753" y="2402844"/>
                  </a:lnTo>
                  <a:cubicBezTo>
                    <a:pt x="132207" y="2402844"/>
                    <a:pt x="91186" y="2361823"/>
                    <a:pt x="91186" y="2311277"/>
                  </a:cubicBezTo>
                  <a:lnTo>
                    <a:pt x="91186" y="182753"/>
                  </a:lnTo>
                  <a:cubicBezTo>
                    <a:pt x="91186" y="132207"/>
                    <a:pt x="132207" y="91186"/>
                    <a:pt x="182753" y="91186"/>
                  </a:cubicBezTo>
                  <a:lnTo>
                    <a:pt x="2944740" y="91186"/>
                  </a:lnTo>
                  <a:cubicBezTo>
                    <a:pt x="2970775" y="91186"/>
                    <a:pt x="2995667" y="102235"/>
                    <a:pt x="3013066" y="121666"/>
                  </a:cubicBezTo>
                  <a:lnTo>
                    <a:pt x="3173721" y="301244"/>
                  </a:lnTo>
                  <a:cubicBezTo>
                    <a:pt x="3191120" y="320675"/>
                    <a:pt x="3215885" y="331724"/>
                    <a:pt x="3242047" y="331724"/>
                  </a:cubicBezTo>
                  <a:lnTo>
                    <a:pt x="3241793" y="331724"/>
                  </a:lnTo>
                  <a:close/>
                </a:path>
              </a:pathLst>
            </a:custGeom>
            <a:solidFill>
              <a:srgbClr val="E8FF54"/>
            </a:solidFill>
          </p:spPr>
        </p:sp>
      </p:grpSp>
      <p:sp>
        <p:nvSpPr>
          <p:cNvPr name="Freeform 12" id="12"/>
          <p:cNvSpPr/>
          <p:nvPr/>
        </p:nvSpPr>
        <p:spPr>
          <a:xfrm flipH="false" flipV="false" rot="0">
            <a:off x="15220953" y="1376364"/>
            <a:ext cx="1266822" cy="1266822"/>
          </a:xfrm>
          <a:custGeom>
            <a:avLst/>
            <a:gdLst/>
            <a:ahLst/>
            <a:cxnLst/>
            <a:rect r="r" b="b" t="t" l="l"/>
            <a:pathLst>
              <a:path h="1266822" w="1266822">
                <a:moveTo>
                  <a:pt x="0" y="0"/>
                </a:moveTo>
                <a:lnTo>
                  <a:pt x="1266822" y="0"/>
                </a:lnTo>
                <a:lnTo>
                  <a:pt x="1266822" y="1266822"/>
                </a:lnTo>
                <a:lnTo>
                  <a:pt x="0" y="12668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320434" y="1570221"/>
            <a:ext cx="13424266" cy="1035051"/>
          </a:xfrm>
          <a:prstGeom prst="rect">
            <a:avLst/>
          </a:prstGeom>
        </p:spPr>
        <p:txBody>
          <a:bodyPr anchor="t" rtlCol="false" tIns="0" lIns="0" bIns="0" rIns="0">
            <a:spAutoFit/>
          </a:bodyPr>
          <a:lstStyle/>
          <a:p>
            <a:pPr algn="l" marL="0" indent="0" lvl="0">
              <a:lnSpc>
                <a:spcPts val="7600"/>
              </a:lnSpc>
            </a:pPr>
            <a:r>
              <a:rPr lang="en-US" b="true" sz="8000" spc="-440">
                <a:solidFill>
                  <a:srgbClr val="F8F7EF"/>
                </a:solidFill>
                <a:latin typeface="Work Sans Semi-Bold"/>
                <a:ea typeface="Work Sans Semi-Bold"/>
                <a:cs typeface="Work Sans Semi-Bold"/>
                <a:sym typeface="Work Sans Semi-Bold"/>
              </a:rPr>
              <a:t>Mengenal Haji</a:t>
            </a:r>
          </a:p>
        </p:txBody>
      </p:sp>
      <p:grpSp>
        <p:nvGrpSpPr>
          <p:cNvPr name="Group 14" id="14"/>
          <p:cNvGrpSpPr/>
          <p:nvPr/>
        </p:nvGrpSpPr>
        <p:grpSpPr>
          <a:xfrm rot="0">
            <a:off x="11388359" y="8167816"/>
            <a:ext cx="5603210" cy="999890"/>
            <a:chOff x="0" y="0"/>
            <a:chExt cx="7470947" cy="1333187"/>
          </a:xfrm>
        </p:grpSpPr>
        <p:sp>
          <p:nvSpPr>
            <p:cNvPr name="TextBox 15" id="15"/>
            <p:cNvSpPr txBox="true"/>
            <p:nvPr/>
          </p:nvSpPr>
          <p:spPr>
            <a:xfrm rot="0">
              <a:off x="0" y="-47625"/>
              <a:ext cx="7470947" cy="657225"/>
            </a:xfrm>
            <a:prstGeom prst="rect">
              <a:avLst/>
            </a:prstGeom>
          </p:spPr>
          <p:txBody>
            <a:bodyPr anchor="t" rtlCol="false" tIns="0" lIns="0" bIns="0" rIns="0">
              <a:spAutoFit/>
            </a:bodyPr>
            <a:lstStyle/>
            <a:p>
              <a:pPr algn="l" marL="0" indent="0" lvl="0">
                <a:lnSpc>
                  <a:spcPts val="3900"/>
                </a:lnSpc>
              </a:pPr>
              <a:r>
                <a:rPr lang="en-US" b="true" sz="3000" spc="-165">
                  <a:solidFill>
                    <a:srgbClr val="093C25"/>
                  </a:solidFill>
                  <a:latin typeface="Work Sans Semi-Bold"/>
                  <a:ea typeface="Work Sans Semi-Bold"/>
                  <a:cs typeface="Work Sans Semi-Bold"/>
                  <a:sym typeface="Work Sans Semi-Bold"/>
                </a:rPr>
                <a:t>Presented by</a:t>
              </a:r>
            </a:p>
          </p:txBody>
        </p:sp>
        <p:sp>
          <p:nvSpPr>
            <p:cNvPr name="TextBox 16" id="16"/>
            <p:cNvSpPr txBox="true"/>
            <p:nvPr/>
          </p:nvSpPr>
          <p:spPr>
            <a:xfrm rot="0">
              <a:off x="0" y="675962"/>
              <a:ext cx="7470947" cy="657225"/>
            </a:xfrm>
            <a:prstGeom prst="rect">
              <a:avLst/>
            </a:prstGeom>
          </p:spPr>
          <p:txBody>
            <a:bodyPr anchor="t" rtlCol="false" tIns="0" lIns="0" bIns="0" rIns="0">
              <a:spAutoFit/>
            </a:bodyPr>
            <a:lstStyle/>
            <a:p>
              <a:pPr algn="l" marL="0" indent="0" lvl="0">
                <a:lnSpc>
                  <a:spcPts val="3900"/>
                </a:lnSpc>
              </a:pPr>
              <a:r>
                <a:rPr lang="en-US" sz="3000" spc="-165">
                  <a:solidFill>
                    <a:srgbClr val="093C25"/>
                  </a:solidFill>
                  <a:latin typeface="Work Sans"/>
                  <a:ea typeface="Work Sans"/>
                  <a:cs typeface="Work Sans"/>
                  <a:sym typeface="Work Sans"/>
                </a:rPr>
                <a:t>Tim Edukasi Anak-anak</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8324850" cy="8953500"/>
            <a:chOff x="0" y="0"/>
            <a:chExt cx="2448748" cy="2633665"/>
          </a:xfrm>
        </p:grpSpPr>
        <p:sp>
          <p:nvSpPr>
            <p:cNvPr name="Freeform 3" id="3"/>
            <p:cNvSpPr/>
            <p:nvPr/>
          </p:nvSpPr>
          <p:spPr>
            <a:xfrm flipH="false" flipV="false" rot="0">
              <a:off x="0" y="0"/>
              <a:ext cx="2448751" cy="2633665"/>
            </a:xfrm>
            <a:custGeom>
              <a:avLst/>
              <a:gdLst/>
              <a:ahLst/>
              <a:cxnLst/>
              <a:rect r="r" b="b" t="t" l="l"/>
              <a:pathLst>
                <a:path h="2633665" w="2448751">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093C25"/>
            </a:solidFill>
          </p:spPr>
        </p:sp>
      </p:grpSp>
      <p:grpSp>
        <p:nvGrpSpPr>
          <p:cNvPr name="Group 4" id="4"/>
          <p:cNvGrpSpPr/>
          <p:nvPr/>
        </p:nvGrpSpPr>
        <p:grpSpPr>
          <a:xfrm rot="0">
            <a:off x="9296400" y="666750"/>
            <a:ext cx="8324850" cy="8953500"/>
            <a:chOff x="0" y="0"/>
            <a:chExt cx="2192553" cy="2358123"/>
          </a:xfrm>
        </p:grpSpPr>
        <p:sp>
          <p:nvSpPr>
            <p:cNvPr name="Freeform 5" id="5"/>
            <p:cNvSpPr/>
            <p:nvPr/>
          </p:nvSpPr>
          <p:spPr>
            <a:xfrm flipH="false" flipV="false" rot="0">
              <a:off x="0" y="0"/>
              <a:ext cx="2192553" cy="2358124"/>
            </a:xfrm>
            <a:custGeom>
              <a:avLst/>
              <a:gdLst/>
              <a:ahLst/>
              <a:cxnLst/>
              <a:rect r="r" b="b" t="t" l="l"/>
              <a:pathLst>
                <a:path h="2358124" w="2192553">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FFFFFF"/>
            </a:solidFill>
          </p:spPr>
        </p:sp>
        <p:sp>
          <p:nvSpPr>
            <p:cNvPr name="TextBox 6" id="6"/>
            <p:cNvSpPr txBox="true"/>
            <p:nvPr/>
          </p:nvSpPr>
          <p:spPr>
            <a:xfrm>
              <a:off x="0" y="-57150"/>
              <a:ext cx="2192553" cy="2415273"/>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9881936" y="1190507"/>
            <a:ext cx="7153778" cy="7905985"/>
            <a:chOff x="0" y="0"/>
            <a:chExt cx="1935901" cy="2139458"/>
          </a:xfrm>
        </p:grpSpPr>
        <p:sp>
          <p:nvSpPr>
            <p:cNvPr name="Freeform 8" id="8"/>
            <p:cNvSpPr/>
            <p:nvPr/>
          </p:nvSpPr>
          <p:spPr>
            <a:xfrm flipH="false" flipV="false" rot="0">
              <a:off x="0" y="0"/>
              <a:ext cx="1935903" cy="2139471"/>
            </a:xfrm>
            <a:custGeom>
              <a:avLst/>
              <a:gdLst/>
              <a:ahLst/>
              <a:cxnLst/>
              <a:rect r="r" b="b" t="t" l="l"/>
              <a:pathLst>
                <a:path h="2139471" w="1935903">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a:blip r:embed="rId2"/>
              <a:stretch>
                <a:fillRect l="-353" t="0" r="-353" b="0"/>
              </a:stretch>
            </a:blipFill>
          </p:spPr>
        </p:sp>
      </p:grpSp>
      <p:grpSp>
        <p:nvGrpSpPr>
          <p:cNvPr name="Group 9" id="9"/>
          <p:cNvGrpSpPr/>
          <p:nvPr/>
        </p:nvGrpSpPr>
        <p:grpSpPr>
          <a:xfrm rot="0">
            <a:off x="2105025" y="1562100"/>
            <a:ext cx="5448300" cy="4383513"/>
            <a:chOff x="0" y="0"/>
            <a:chExt cx="7264400" cy="5844684"/>
          </a:xfrm>
        </p:grpSpPr>
        <p:sp>
          <p:nvSpPr>
            <p:cNvPr name="TextBox 10" id="10"/>
            <p:cNvSpPr txBox="true"/>
            <p:nvPr/>
          </p:nvSpPr>
          <p:spPr>
            <a:xfrm rot="0">
              <a:off x="50129" y="3565669"/>
              <a:ext cx="7214271" cy="2279015"/>
            </a:xfrm>
            <a:prstGeom prst="rect">
              <a:avLst/>
            </a:prstGeom>
          </p:spPr>
          <p:txBody>
            <a:bodyPr anchor="t" rtlCol="false" tIns="0" lIns="0" bIns="0" rIns="0">
              <a:spAutoFit/>
            </a:bodyPr>
            <a:lstStyle/>
            <a:p>
              <a:pPr algn="l" marL="0" indent="0" lvl="0">
                <a:lnSpc>
                  <a:spcPts val="2730"/>
                </a:lnSpc>
              </a:pPr>
              <a:r>
                <a:rPr lang="en-US" sz="2100" spc="-115">
                  <a:solidFill>
                    <a:srgbClr val="F8F7EF"/>
                  </a:solidFill>
                  <a:latin typeface="Work Sans"/>
                  <a:ea typeface="Work Sans"/>
                  <a:cs typeface="Work Sans"/>
                  <a:sym typeface="Work Sans"/>
                </a:rPr>
                <a:t>Tawaf adalah ibadah mengelilingi Ka'bah sebanyak tujuh kali, sebuah momen penuh </a:t>
              </a:r>
              <a:r>
                <a:rPr lang="en-US" b="true" sz="2100" spc="-115">
                  <a:solidFill>
                    <a:srgbClr val="F8F7EF"/>
                  </a:solidFill>
                  <a:latin typeface="Work Sans Bold"/>
                  <a:ea typeface="Work Sans Bold"/>
                  <a:cs typeface="Work Sans Bold"/>
                  <a:sym typeface="Work Sans Bold"/>
                </a:rPr>
                <a:t>kebahagiaan dan spiritualitas</a:t>
              </a:r>
              <a:r>
                <a:rPr lang="en-US" sz="2100" spc="-115">
                  <a:solidFill>
                    <a:srgbClr val="F8F7EF"/>
                  </a:solidFill>
                  <a:latin typeface="Work Sans"/>
                  <a:ea typeface="Work Sans"/>
                  <a:cs typeface="Work Sans"/>
                  <a:sym typeface="Work Sans"/>
                </a:rPr>
                <a:t> bagi para jemaah yang melakukannya dengan hati yang tulus.</a:t>
              </a:r>
            </a:p>
          </p:txBody>
        </p:sp>
        <p:sp>
          <p:nvSpPr>
            <p:cNvPr name="TextBox 11" id="11"/>
            <p:cNvSpPr txBox="true"/>
            <p:nvPr/>
          </p:nvSpPr>
          <p:spPr>
            <a:xfrm rot="0">
              <a:off x="0" y="133350"/>
              <a:ext cx="7264400" cy="1284817"/>
            </a:xfrm>
            <a:prstGeom prst="rect">
              <a:avLst/>
            </a:prstGeom>
          </p:spPr>
          <p:txBody>
            <a:bodyPr anchor="t" rtlCol="false" tIns="0" lIns="0" bIns="0" rIns="0">
              <a:spAutoFit/>
            </a:bodyPr>
            <a:lstStyle/>
            <a:p>
              <a:pPr algn="l" marL="0" indent="0" lvl="0">
                <a:lnSpc>
                  <a:spcPts val="6999"/>
                </a:lnSpc>
              </a:pPr>
              <a:r>
                <a:rPr lang="en-US" b="true" sz="6999" spc="-384" strike="noStrike" u="none">
                  <a:solidFill>
                    <a:srgbClr val="F8F7EF"/>
                  </a:solidFill>
                  <a:latin typeface="Work Sans Semi-Bold"/>
                  <a:ea typeface="Work Sans Semi-Bold"/>
                  <a:cs typeface="Work Sans Semi-Bold"/>
                  <a:sym typeface="Work Sans Semi-Bold"/>
                </a:rPr>
                <a:t>Tawaf</a:t>
              </a:r>
            </a:p>
          </p:txBody>
        </p:sp>
        <p:sp>
          <p:nvSpPr>
            <p:cNvPr name="TextBox 12" id="12"/>
            <p:cNvSpPr txBox="true"/>
            <p:nvPr/>
          </p:nvSpPr>
          <p:spPr>
            <a:xfrm rot="0">
              <a:off x="0" y="1737927"/>
              <a:ext cx="7264400" cy="1238250"/>
            </a:xfrm>
            <a:prstGeom prst="rect">
              <a:avLst/>
            </a:prstGeom>
          </p:spPr>
          <p:txBody>
            <a:bodyPr anchor="t" rtlCol="false" tIns="0" lIns="0" bIns="0" rIns="0">
              <a:spAutoFit/>
            </a:bodyPr>
            <a:lstStyle/>
            <a:p>
              <a:pPr algn="l" marL="0" indent="0" lvl="0">
                <a:lnSpc>
                  <a:spcPts val="3600"/>
                </a:lnSpc>
                <a:spcBef>
                  <a:spcPct val="0"/>
                </a:spcBef>
              </a:pPr>
              <a:r>
                <a:rPr lang="en-US" sz="3000" spc="-165" strike="noStrike" u="none">
                  <a:solidFill>
                    <a:srgbClr val="F8F7EF"/>
                  </a:solidFill>
                  <a:latin typeface="Work Sans"/>
                  <a:ea typeface="Work Sans"/>
                  <a:cs typeface="Work Sans"/>
                  <a:sym typeface="Work Sans"/>
                </a:rPr>
                <a:t>Mengelilingi Ka'bah dengan gembira</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8324850" cy="8953500"/>
            <a:chOff x="0" y="0"/>
            <a:chExt cx="2448748" cy="2633665"/>
          </a:xfrm>
        </p:grpSpPr>
        <p:sp>
          <p:nvSpPr>
            <p:cNvPr name="Freeform 3" id="3"/>
            <p:cNvSpPr/>
            <p:nvPr/>
          </p:nvSpPr>
          <p:spPr>
            <a:xfrm flipH="false" flipV="false" rot="0">
              <a:off x="0" y="0"/>
              <a:ext cx="2448751" cy="2633665"/>
            </a:xfrm>
            <a:custGeom>
              <a:avLst/>
              <a:gdLst/>
              <a:ahLst/>
              <a:cxnLst/>
              <a:rect r="r" b="b" t="t" l="l"/>
              <a:pathLst>
                <a:path h="2633665" w="2448751">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093C25"/>
            </a:solidFill>
          </p:spPr>
        </p:sp>
      </p:grpSp>
      <p:grpSp>
        <p:nvGrpSpPr>
          <p:cNvPr name="Group 4" id="4"/>
          <p:cNvGrpSpPr/>
          <p:nvPr/>
        </p:nvGrpSpPr>
        <p:grpSpPr>
          <a:xfrm rot="0">
            <a:off x="9296400" y="666750"/>
            <a:ext cx="8324850" cy="8953500"/>
            <a:chOff x="0" y="0"/>
            <a:chExt cx="2192553" cy="2358123"/>
          </a:xfrm>
        </p:grpSpPr>
        <p:sp>
          <p:nvSpPr>
            <p:cNvPr name="Freeform 5" id="5"/>
            <p:cNvSpPr/>
            <p:nvPr/>
          </p:nvSpPr>
          <p:spPr>
            <a:xfrm flipH="false" flipV="false" rot="0">
              <a:off x="0" y="0"/>
              <a:ext cx="2192553" cy="2358124"/>
            </a:xfrm>
            <a:custGeom>
              <a:avLst/>
              <a:gdLst/>
              <a:ahLst/>
              <a:cxnLst/>
              <a:rect r="r" b="b" t="t" l="l"/>
              <a:pathLst>
                <a:path h="2358124" w="2192553">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FFFFFF"/>
            </a:solidFill>
          </p:spPr>
        </p:sp>
        <p:sp>
          <p:nvSpPr>
            <p:cNvPr name="TextBox 6" id="6"/>
            <p:cNvSpPr txBox="true"/>
            <p:nvPr/>
          </p:nvSpPr>
          <p:spPr>
            <a:xfrm>
              <a:off x="0" y="-57150"/>
              <a:ext cx="2192553" cy="2415273"/>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9881936" y="1190507"/>
            <a:ext cx="7153778" cy="7905985"/>
            <a:chOff x="0" y="0"/>
            <a:chExt cx="1935901" cy="2139458"/>
          </a:xfrm>
        </p:grpSpPr>
        <p:sp>
          <p:nvSpPr>
            <p:cNvPr name="Freeform 8" id="8"/>
            <p:cNvSpPr/>
            <p:nvPr/>
          </p:nvSpPr>
          <p:spPr>
            <a:xfrm flipH="false" flipV="false" rot="0">
              <a:off x="0" y="0"/>
              <a:ext cx="1935903" cy="2139471"/>
            </a:xfrm>
            <a:custGeom>
              <a:avLst/>
              <a:gdLst/>
              <a:ahLst/>
              <a:cxnLst/>
              <a:rect r="r" b="b" t="t" l="l"/>
              <a:pathLst>
                <a:path h="2139471" w="1935903">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a:blip r:embed="rId2"/>
              <a:stretch>
                <a:fillRect l="-353" t="0" r="-353" b="0"/>
              </a:stretch>
            </a:blipFill>
          </p:spPr>
        </p:sp>
      </p:grpSp>
      <p:grpSp>
        <p:nvGrpSpPr>
          <p:cNvPr name="Group 9" id="9"/>
          <p:cNvGrpSpPr/>
          <p:nvPr/>
        </p:nvGrpSpPr>
        <p:grpSpPr>
          <a:xfrm rot="0">
            <a:off x="2105025" y="1562100"/>
            <a:ext cx="5448300" cy="5812263"/>
            <a:chOff x="0" y="0"/>
            <a:chExt cx="7264400" cy="7749684"/>
          </a:xfrm>
        </p:grpSpPr>
        <p:sp>
          <p:nvSpPr>
            <p:cNvPr name="TextBox 10" id="10"/>
            <p:cNvSpPr txBox="true"/>
            <p:nvPr/>
          </p:nvSpPr>
          <p:spPr>
            <a:xfrm rot="0">
              <a:off x="50129" y="5927869"/>
              <a:ext cx="7214271" cy="1821815"/>
            </a:xfrm>
            <a:prstGeom prst="rect">
              <a:avLst/>
            </a:prstGeom>
          </p:spPr>
          <p:txBody>
            <a:bodyPr anchor="t" rtlCol="false" tIns="0" lIns="0" bIns="0" rIns="0">
              <a:spAutoFit/>
            </a:bodyPr>
            <a:lstStyle/>
            <a:p>
              <a:pPr algn="l" marL="0" indent="0" lvl="0">
                <a:lnSpc>
                  <a:spcPts val="2730"/>
                </a:lnSpc>
              </a:pPr>
              <a:r>
                <a:rPr lang="en-US" sz="2100" spc="-115">
                  <a:solidFill>
                    <a:srgbClr val="F8F7EF"/>
                  </a:solidFill>
                  <a:latin typeface="Work Sans"/>
                  <a:ea typeface="Work Sans"/>
                  <a:cs typeface="Work Sans"/>
                  <a:sym typeface="Work Sans"/>
                </a:rPr>
                <a:t>Sa’i adalah </a:t>
              </a:r>
              <a:r>
                <a:rPr lang="en-US" b="true" sz="2100" spc="-115">
                  <a:solidFill>
                    <a:srgbClr val="F8F7EF"/>
                  </a:solidFill>
                  <a:latin typeface="Work Sans Bold"/>
                  <a:ea typeface="Work Sans Bold"/>
                  <a:cs typeface="Work Sans Bold"/>
                  <a:sym typeface="Work Sans Bold"/>
                </a:rPr>
                <a:t>berjalan bolak-balik</a:t>
              </a:r>
              <a:r>
                <a:rPr lang="en-US" sz="2100" spc="-115">
                  <a:solidFill>
                    <a:srgbClr val="F8F7EF"/>
                  </a:solidFill>
                  <a:latin typeface="Work Sans"/>
                  <a:ea typeface="Work Sans"/>
                  <a:cs typeface="Work Sans"/>
                  <a:sym typeface="Work Sans"/>
                </a:rPr>
                <a:t> antara dua bukit, yaitu Safa dan Marwah, sebanyak tujuh kali. Aktivitas ini menunjukkan ketaatan dan semangat dalam menjalankan ibadah haji.</a:t>
              </a:r>
            </a:p>
          </p:txBody>
        </p:sp>
        <p:sp>
          <p:nvSpPr>
            <p:cNvPr name="TextBox 11" id="11"/>
            <p:cNvSpPr txBox="true"/>
            <p:nvPr/>
          </p:nvSpPr>
          <p:spPr>
            <a:xfrm rot="0">
              <a:off x="0" y="133350"/>
              <a:ext cx="7264400" cy="3647017"/>
            </a:xfrm>
            <a:prstGeom prst="rect">
              <a:avLst/>
            </a:prstGeom>
          </p:spPr>
          <p:txBody>
            <a:bodyPr anchor="t" rtlCol="false" tIns="0" lIns="0" bIns="0" rIns="0">
              <a:spAutoFit/>
            </a:bodyPr>
            <a:lstStyle/>
            <a:p>
              <a:pPr algn="l" marL="0" indent="0" lvl="0">
                <a:lnSpc>
                  <a:spcPts val="6999"/>
                </a:lnSpc>
              </a:pPr>
              <a:r>
                <a:rPr lang="en-US" b="true" sz="6999" spc="-384" strike="noStrike" u="none">
                  <a:solidFill>
                    <a:srgbClr val="F8F7EF"/>
                  </a:solidFill>
                  <a:latin typeface="Work Sans Semi-Bold"/>
                  <a:ea typeface="Work Sans Semi-Bold"/>
                  <a:cs typeface="Work Sans Semi-Bold"/>
                  <a:sym typeface="Work Sans Semi-Bold"/>
                </a:rPr>
                <a:t>Sa’i antara Safa dan Marwah</a:t>
              </a:r>
            </a:p>
          </p:txBody>
        </p:sp>
        <p:sp>
          <p:nvSpPr>
            <p:cNvPr name="TextBox 12" id="12"/>
            <p:cNvSpPr txBox="true"/>
            <p:nvPr/>
          </p:nvSpPr>
          <p:spPr>
            <a:xfrm rot="0">
              <a:off x="0" y="4100127"/>
              <a:ext cx="7264400" cy="1238250"/>
            </a:xfrm>
            <a:prstGeom prst="rect">
              <a:avLst/>
            </a:prstGeom>
          </p:spPr>
          <p:txBody>
            <a:bodyPr anchor="t" rtlCol="false" tIns="0" lIns="0" bIns="0" rIns="0">
              <a:spAutoFit/>
            </a:bodyPr>
            <a:lstStyle/>
            <a:p>
              <a:pPr algn="l" marL="0" indent="0" lvl="0">
                <a:lnSpc>
                  <a:spcPts val="3600"/>
                </a:lnSpc>
                <a:spcBef>
                  <a:spcPct val="0"/>
                </a:spcBef>
              </a:pPr>
              <a:r>
                <a:rPr lang="en-US" sz="3000" spc="-165" strike="noStrike" u="none">
                  <a:solidFill>
                    <a:srgbClr val="F8F7EF"/>
                  </a:solidFill>
                  <a:latin typeface="Work Sans"/>
                  <a:ea typeface="Work Sans"/>
                  <a:cs typeface="Work Sans"/>
                  <a:sym typeface="Work Sans"/>
                </a:rPr>
                <a:t>Menjalani ibadah dengan penuh semangat</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8324850" cy="8953500"/>
            <a:chOff x="0" y="0"/>
            <a:chExt cx="2448748" cy="2633665"/>
          </a:xfrm>
        </p:grpSpPr>
        <p:sp>
          <p:nvSpPr>
            <p:cNvPr name="Freeform 3" id="3"/>
            <p:cNvSpPr/>
            <p:nvPr/>
          </p:nvSpPr>
          <p:spPr>
            <a:xfrm flipH="false" flipV="false" rot="0">
              <a:off x="0" y="0"/>
              <a:ext cx="2448751" cy="2633665"/>
            </a:xfrm>
            <a:custGeom>
              <a:avLst/>
              <a:gdLst/>
              <a:ahLst/>
              <a:cxnLst/>
              <a:rect r="r" b="b" t="t" l="l"/>
              <a:pathLst>
                <a:path h="2633665" w="2448751">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093C25"/>
            </a:solidFill>
          </p:spPr>
        </p:sp>
      </p:grpSp>
      <p:grpSp>
        <p:nvGrpSpPr>
          <p:cNvPr name="Group 4" id="4"/>
          <p:cNvGrpSpPr/>
          <p:nvPr/>
        </p:nvGrpSpPr>
        <p:grpSpPr>
          <a:xfrm rot="0">
            <a:off x="9296400" y="666750"/>
            <a:ext cx="8324850" cy="8953500"/>
            <a:chOff x="0" y="0"/>
            <a:chExt cx="2192553" cy="2358123"/>
          </a:xfrm>
        </p:grpSpPr>
        <p:sp>
          <p:nvSpPr>
            <p:cNvPr name="Freeform 5" id="5"/>
            <p:cNvSpPr/>
            <p:nvPr/>
          </p:nvSpPr>
          <p:spPr>
            <a:xfrm flipH="false" flipV="false" rot="0">
              <a:off x="0" y="0"/>
              <a:ext cx="2192553" cy="2358124"/>
            </a:xfrm>
            <a:custGeom>
              <a:avLst/>
              <a:gdLst/>
              <a:ahLst/>
              <a:cxnLst/>
              <a:rect r="r" b="b" t="t" l="l"/>
              <a:pathLst>
                <a:path h="2358124" w="2192553">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FFFFFF"/>
            </a:solidFill>
          </p:spPr>
        </p:sp>
        <p:sp>
          <p:nvSpPr>
            <p:cNvPr name="TextBox 6" id="6"/>
            <p:cNvSpPr txBox="true"/>
            <p:nvPr/>
          </p:nvSpPr>
          <p:spPr>
            <a:xfrm>
              <a:off x="0" y="-57150"/>
              <a:ext cx="2192553" cy="2415273"/>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9881936" y="1190507"/>
            <a:ext cx="7153778" cy="7905985"/>
            <a:chOff x="0" y="0"/>
            <a:chExt cx="1935901" cy="2139458"/>
          </a:xfrm>
        </p:grpSpPr>
        <p:sp>
          <p:nvSpPr>
            <p:cNvPr name="Freeform 8" id="8"/>
            <p:cNvSpPr/>
            <p:nvPr/>
          </p:nvSpPr>
          <p:spPr>
            <a:xfrm flipH="false" flipV="false" rot="0">
              <a:off x="0" y="0"/>
              <a:ext cx="1935903" cy="2139471"/>
            </a:xfrm>
            <a:custGeom>
              <a:avLst/>
              <a:gdLst/>
              <a:ahLst/>
              <a:cxnLst/>
              <a:rect r="r" b="b" t="t" l="l"/>
              <a:pathLst>
                <a:path h="2139471" w="1935903">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a:blip r:embed="rId2"/>
              <a:stretch>
                <a:fillRect l="-353" t="0" r="-353" b="0"/>
              </a:stretch>
            </a:blipFill>
          </p:spPr>
        </p:sp>
      </p:grpSp>
      <p:grpSp>
        <p:nvGrpSpPr>
          <p:cNvPr name="Group 9" id="9"/>
          <p:cNvGrpSpPr/>
          <p:nvPr/>
        </p:nvGrpSpPr>
        <p:grpSpPr>
          <a:xfrm rot="0">
            <a:off x="2105025" y="1562100"/>
            <a:ext cx="5448300" cy="5269338"/>
            <a:chOff x="0" y="0"/>
            <a:chExt cx="7264400" cy="7025784"/>
          </a:xfrm>
        </p:grpSpPr>
        <p:sp>
          <p:nvSpPr>
            <p:cNvPr name="TextBox 10" id="10"/>
            <p:cNvSpPr txBox="true"/>
            <p:nvPr/>
          </p:nvSpPr>
          <p:spPr>
            <a:xfrm rot="0">
              <a:off x="50129" y="4746769"/>
              <a:ext cx="7214271" cy="2279015"/>
            </a:xfrm>
            <a:prstGeom prst="rect">
              <a:avLst/>
            </a:prstGeom>
          </p:spPr>
          <p:txBody>
            <a:bodyPr anchor="t" rtlCol="false" tIns="0" lIns="0" bIns="0" rIns="0">
              <a:spAutoFit/>
            </a:bodyPr>
            <a:lstStyle/>
            <a:p>
              <a:pPr algn="l" marL="0" indent="0" lvl="0">
                <a:lnSpc>
                  <a:spcPts val="2730"/>
                </a:lnSpc>
              </a:pPr>
              <a:r>
                <a:rPr lang="en-US" sz="2100" spc="-115">
                  <a:solidFill>
                    <a:srgbClr val="F8F7EF"/>
                  </a:solidFill>
                  <a:latin typeface="Work Sans"/>
                  <a:ea typeface="Work Sans"/>
                  <a:cs typeface="Work Sans"/>
                  <a:sym typeface="Work Sans"/>
                </a:rPr>
                <a:t>Tahallul adalah </a:t>
              </a:r>
              <a:r>
                <a:rPr lang="en-US" b="true" sz="2100" spc="-115">
                  <a:solidFill>
                    <a:srgbClr val="F8F7EF"/>
                  </a:solidFill>
                  <a:latin typeface="Work Sans Bold"/>
                  <a:ea typeface="Work Sans Bold"/>
                  <a:cs typeface="Work Sans Bold"/>
                  <a:sym typeface="Work Sans Bold"/>
                </a:rPr>
                <a:t>proses penting</a:t>
              </a:r>
              <a:r>
                <a:rPr lang="en-US" sz="2100" spc="-115">
                  <a:solidFill>
                    <a:srgbClr val="F8F7EF"/>
                  </a:solidFill>
                  <a:latin typeface="Work Sans"/>
                  <a:ea typeface="Work Sans"/>
                  <a:cs typeface="Work Sans"/>
                  <a:sym typeface="Work Sans"/>
                </a:rPr>
                <a:t> dalam haji yang melibatkan mencukur atau memotong rambut sebagai simbol menyelesaikan ibadah haji. Ini menandakan </a:t>
              </a:r>
              <a:r>
                <a:rPr lang="en-US" b="true" sz="2100" spc="-115">
                  <a:solidFill>
                    <a:srgbClr val="F8F7EF"/>
                  </a:solidFill>
                  <a:latin typeface="Work Sans Bold"/>
                  <a:ea typeface="Work Sans Bold"/>
                  <a:cs typeface="Work Sans Bold"/>
                  <a:sym typeface="Work Sans Bold"/>
                </a:rPr>
                <a:t>rasa syukur</a:t>
              </a:r>
              <a:r>
                <a:rPr lang="en-US" sz="2100" spc="-115">
                  <a:solidFill>
                    <a:srgbClr val="F8F7EF"/>
                  </a:solidFill>
                  <a:latin typeface="Work Sans"/>
                  <a:ea typeface="Work Sans"/>
                  <a:cs typeface="Work Sans"/>
                  <a:sym typeface="Work Sans"/>
                </a:rPr>
                <a:t> dan pembersihan diri.</a:t>
              </a:r>
            </a:p>
          </p:txBody>
        </p:sp>
        <p:sp>
          <p:nvSpPr>
            <p:cNvPr name="TextBox 11" id="11"/>
            <p:cNvSpPr txBox="true"/>
            <p:nvPr/>
          </p:nvSpPr>
          <p:spPr>
            <a:xfrm rot="0">
              <a:off x="0" y="133350"/>
              <a:ext cx="7264400" cy="2465917"/>
            </a:xfrm>
            <a:prstGeom prst="rect">
              <a:avLst/>
            </a:prstGeom>
          </p:spPr>
          <p:txBody>
            <a:bodyPr anchor="t" rtlCol="false" tIns="0" lIns="0" bIns="0" rIns="0">
              <a:spAutoFit/>
            </a:bodyPr>
            <a:lstStyle/>
            <a:p>
              <a:pPr algn="l" marL="0" indent="0" lvl="0">
                <a:lnSpc>
                  <a:spcPts val="6999"/>
                </a:lnSpc>
              </a:pPr>
              <a:r>
                <a:rPr lang="en-US" b="true" sz="6999" spc="-384" strike="noStrike" u="none">
                  <a:solidFill>
                    <a:srgbClr val="F8F7EF"/>
                  </a:solidFill>
                  <a:latin typeface="Work Sans Semi-Bold"/>
                  <a:ea typeface="Work Sans Semi-Bold"/>
                  <a:cs typeface="Work Sans Semi-Bold"/>
                  <a:sym typeface="Work Sans Semi-Bold"/>
                </a:rPr>
                <a:t>Tahallul dan Tertib</a:t>
              </a:r>
            </a:p>
          </p:txBody>
        </p:sp>
        <p:sp>
          <p:nvSpPr>
            <p:cNvPr name="TextBox 12" id="12"/>
            <p:cNvSpPr txBox="true"/>
            <p:nvPr/>
          </p:nvSpPr>
          <p:spPr>
            <a:xfrm rot="0">
              <a:off x="0" y="2919027"/>
              <a:ext cx="7264400" cy="1238250"/>
            </a:xfrm>
            <a:prstGeom prst="rect">
              <a:avLst/>
            </a:prstGeom>
          </p:spPr>
          <p:txBody>
            <a:bodyPr anchor="t" rtlCol="false" tIns="0" lIns="0" bIns="0" rIns="0">
              <a:spAutoFit/>
            </a:bodyPr>
            <a:lstStyle/>
            <a:p>
              <a:pPr algn="l" marL="0" indent="0" lvl="0">
                <a:lnSpc>
                  <a:spcPts val="3600"/>
                </a:lnSpc>
                <a:spcBef>
                  <a:spcPct val="0"/>
                </a:spcBef>
              </a:pPr>
              <a:r>
                <a:rPr lang="en-US" sz="3000" spc="-165" strike="noStrike" u="none">
                  <a:solidFill>
                    <a:srgbClr val="F8F7EF"/>
                  </a:solidFill>
                  <a:latin typeface="Work Sans"/>
                  <a:ea typeface="Work Sans"/>
                  <a:cs typeface="Work Sans"/>
                  <a:sym typeface="Work Sans"/>
                </a:rPr>
                <a:t>Mencukur rambut sebagai tanda selesai</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2686050"/>
            <a:chOff x="0" y="0"/>
            <a:chExt cx="4987154" cy="790100"/>
          </a:xfrm>
        </p:grpSpPr>
        <p:sp>
          <p:nvSpPr>
            <p:cNvPr name="Freeform 3" id="3"/>
            <p:cNvSpPr/>
            <p:nvPr/>
          </p:nvSpPr>
          <p:spPr>
            <a:xfrm flipH="false" flipV="false" rot="0">
              <a:off x="0" y="0"/>
              <a:ext cx="4987156" cy="790100"/>
            </a:xfrm>
            <a:custGeom>
              <a:avLst/>
              <a:gdLst/>
              <a:ahLst/>
              <a:cxnLst/>
              <a:rect r="r" b="b" t="t" l="l"/>
              <a:pathLst>
                <a:path h="790100" w="4987156">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E8FF54"/>
            </a:solidFill>
          </p:spPr>
        </p:sp>
      </p:grpSp>
      <p:grpSp>
        <p:nvGrpSpPr>
          <p:cNvPr name="Group 4" id="4"/>
          <p:cNvGrpSpPr/>
          <p:nvPr/>
        </p:nvGrpSpPr>
        <p:grpSpPr>
          <a:xfrm rot="0">
            <a:off x="666750" y="3657600"/>
            <a:ext cx="8324850" cy="2828925"/>
            <a:chOff x="0" y="0"/>
            <a:chExt cx="2192553" cy="745067"/>
          </a:xfrm>
        </p:grpSpPr>
        <p:sp>
          <p:nvSpPr>
            <p:cNvPr name="Freeform 5" id="5"/>
            <p:cNvSpPr/>
            <p:nvPr/>
          </p:nvSpPr>
          <p:spPr>
            <a:xfrm flipH="false" flipV="false" rot="0">
              <a:off x="0" y="0"/>
              <a:ext cx="2192553" cy="745067"/>
            </a:xfrm>
            <a:custGeom>
              <a:avLst/>
              <a:gdLst/>
              <a:ahLst/>
              <a:cxnLst/>
              <a:rect r="r" b="b" t="t" l="l"/>
              <a:pathLst>
                <a:path h="745067" w="2192553">
                  <a:moveTo>
                    <a:pt x="37199" y="0"/>
                  </a:moveTo>
                  <a:lnTo>
                    <a:pt x="2155354" y="0"/>
                  </a:lnTo>
                  <a:cubicBezTo>
                    <a:pt x="2165220" y="0"/>
                    <a:pt x="2174682" y="3919"/>
                    <a:pt x="2181658" y="10895"/>
                  </a:cubicBezTo>
                  <a:cubicBezTo>
                    <a:pt x="2188634" y="17872"/>
                    <a:pt x="2192553" y="27333"/>
                    <a:pt x="2192553" y="37199"/>
                  </a:cubicBezTo>
                  <a:lnTo>
                    <a:pt x="2192553" y="707868"/>
                  </a:lnTo>
                  <a:cubicBezTo>
                    <a:pt x="2192553" y="717733"/>
                    <a:pt x="2188634" y="727195"/>
                    <a:pt x="2181658" y="734171"/>
                  </a:cubicBezTo>
                  <a:cubicBezTo>
                    <a:pt x="2174682" y="741147"/>
                    <a:pt x="2165220" y="745067"/>
                    <a:pt x="2155354" y="745067"/>
                  </a:cubicBezTo>
                  <a:lnTo>
                    <a:pt x="37199" y="745067"/>
                  </a:lnTo>
                  <a:cubicBezTo>
                    <a:pt x="27333" y="745067"/>
                    <a:pt x="17872" y="741147"/>
                    <a:pt x="10895" y="734171"/>
                  </a:cubicBezTo>
                  <a:cubicBezTo>
                    <a:pt x="3919" y="727195"/>
                    <a:pt x="0" y="717733"/>
                    <a:pt x="0" y="707868"/>
                  </a:cubicBezTo>
                  <a:lnTo>
                    <a:pt x="0" y="37199"/>
                  </a:lnTo>
                  <a:cubicBezTo>
                    <a:pt x="0" y="27333"/>
                    <a:pt x="3919" y="17872"/>
                    <a:pt x="10895" y="10895"/>
                  </a:cubicBezTo>
                  <a:cubicBezTo>
                    <a:pt x="17872" y="3919"/>
                    <a:pt x="27333" y="0"/>
                    <a:pt x="37199" y="0"/>
                  </a:cubicBezTo>
                  <a:close/>
                </a:path>
              </a:pathLst>
            </a:custGeom>
            <a:solidFill>
              <a:srgbClr val="FFFFFF"/>
            </a:solidFill>
          </p:spPr>
        </p:sp>
        <p:sp>
          <p:nvSpPr>
            <p:cNvPr name="TextBox 6" id="6"/>
            <p:cNvSpPr txBox="true"/>
            <p:nvPr/>
          </p:nvSpPr>
          <p:spPr>
            <a:xfrm>
              <a:off x="0" y="-57150"/>
              <a:ext cx="2192553" cy="802217"/>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666750" y="6791325"/>
            <a:ext cx="8324850" cy="2828925"/>
            <a:chOff x="0" y="0"/>
            <a:chExt cx="2192553" cy="745067"/>
          </a:xfrm>
        </p:grpSpPr>
        <p:sp>
          <p:nvSpPr>
            <p:cNvPr name="Freeform 8" id="8"/>
            <p:cNvSpPr/>
            <p:nvPr/>
          </p:nvSpPr>
          <p:spPr>
            <a:xfrm flipH="false" flipV="false" rot="0">
              <a:off x="0" y="0"/>
              <a:ext cx="2192553" cy="745067"/>
            </a:xfrm>
            <a:custGeom>
              <a:avLst/>
              <a:gdLst/>
              <a:ahLst/>
              <a:cxnLst/>
              <a:rect r="r" b="b" t="t" l="l"/>
              <a:pathLst>
                <a:path h="745067" w="2192553">
                  <a:moveTo>
                    <a:pt x="37199" y="0"/>
                  </a:moveTo>
                  <a:lnTo>
                    <a:pt x="2155354" y="0"/>
                  </a:lnTo>
                  <a:cubicBezTo>
                    <a:pt x="2165220" y="0"/>
                    <a:pt x="2174682" y="3919"/>
                    <a:pt x="2181658" y="10895"/>
                  </a:cubicBezTo>
                  <a:cubicBezTo>
                    <a:pt x="2188634" y="17872"/>
                    <a:pt x="2192553" y="27333"/>
                    <a:pt x="2192553" y="37199"/>
                  </a:cubicBezTo>
                  <a:lnTo>
                    <a:pt x="2192553" y="707868"/>
                  </a:lnTo>
                  <a:cubicBezTo>
                    <a:pt x="2192553" y="717733"/>
                    <a:pt x="2188634" y="727195"/>
                    <a:pt x="2181658" y="734171"/>
                  </a:cubicBezTo>
                  <a:cubicBezTo>
                    <a:pt x="2174682" y="741147"/>
                    <a:pt x="2165220" y="745067"/>
                    <a:pt x="2155354" y="745067"/>
                  </a:cubicBezTo>
                  <a:lnTo>
                    <a:pt x="37199" y="745067"/>
                  </a:lnTo>
                  <a:cubicBezTo>
                    <a:pt x="27333" y="745067"/>
                    <a:pt x="17872" y="741147"/>
                    <a:pt x="10895" y="734171"/>
                  </a:cubicBezTo>
                  <a:cubicBezTo>
                    <a:pt x="3919" y="727195"/>
                    <a:pt x="0" y="717733"/>
                    <a:pt x="0" y="707868"/>
                  </a:cubicBezTo>
                  <a:lnTo>
                    <a:pt x="0" y="37199"/>
                  </a:lnTo>
                  <a:cubicBezTo>
                    <a:pt x="0" y="27333"/>
                    <a:pt x="3919" y="17872"/>
                    <a:pt x="10895" y="10895"/>
                  </a:cubicBezTo>
                  <a:cubicBezTo>
                    <a:pt x="17872" y="3919"/>
                    <a:pt x="27333" y="0"/>
                    <a:pt x="37199" y="0"/>
                  </a:cubicBezTo>
                  <a:close/>
                </a:path>
              </a:pathLst>
            </a:custGeom>
            <a:solidFill>
              <a:srgbClr val="FFFFFF"/>
            </a:solidFill>
          </p:spPr>
        </p:sp>
        <p:sp>
          <p:nvSpPr>
            <p:cNvPr name="TextBox 9" id="9"/>
            <p:cNvSpPr txBox="true"/>
            <p:nvPr/>
          </p:nvSpPr>
          <p:spPr>
            <a:xfrm>
              <a:off x="0" y="-57150"/>
              <a:ext cx="2192553" cy="802217"/>
            </a:xfrm>
            <a:prstGeom prst="rect">
              <a:avLst/>
            </a:prstGeom>
          </p:spPr>
          <p:txBody>
            <a:bodyPr anchor="ctr" rtlCol="false" tIns="50800" lIns="50800" bIns="50800" rIns="50800"/>
            <a:lstStyle/>
            <a:p>
              <a:pPr algn="ctr">
                <a:lnSpc>
                  <a:spcPts val="3359"/>
                </a:lnSpc>
              </a:pPr>
            </a:p>
          </p:txBody>
        </p:sp>
      </p:grpSp>
      <p:grpSp>
        <p:nvGrpSpPr>
          <p:cNvPr name="Group 10" id="10"/>
          <p:cNvGrpSpPr/>
          <p:nvPr/>
        </p:nvGrpSpPr>
        <p:grpSpPr>
          <a:xfrm rot="0">
            <a:off x="9296400" y="3657600"/>
            <a:ext cx="8334375" cy="2828925"/>
            <a:chOff x="0" y="0"/>
            <a:chExt cx="2195062" cy="745067"/>
          </a:xfrm>
        </p:grpSpPr>
        <p:sp>
          <p:nvSpPr>
            <p:cNvPr name="Freeform 11" id="11"/>
            <p:cNvSpPr/>
            <p:nvPr/>
          </p:nvSpPr>
          <p:spPr>
            <a:xfrm flipH="false" flipV="false" rot="0">
              <a:off x="0" y="0"/>
              <a:ext cx="2195062" cy="745067"/>
            </a:xfrm>
            <a:custGeom>
              <a:avLst/>
              <a:gdLst/>
              <a:ahLst/>
              <a:cxnLst/>
              <a:rect r="r" b="b" t="t" l="l"/>
              <a:pathLst>
                <a:path h="745067" w="2195062">
                  <a:moveTo>
                    <a:pt x="37157" y="0"/>
                  </a:moveTo>
                  <a:lnTo>
                    <a:pt x="2157905" y="0"/>
                  </a:lnTo>
                  <a:cubicBezTo>
                    <a:pt x="2178426" y="0"/>
                    <a:pt x="2195062" y="16636"/>
                    <a:pt x="2195062" y="37157"/>
                  </a:cubicBezTo>
                  <a:lnTo>
                    <a:pt x="2195062" y="707910"/>
                  </a:lnTo>
                  <a:cubicBezTo>
                    <a:pt x="2195062" y="728431"/>
                    <a:pt x="2178426" y="745067"/>
                    <a:pt x="2157905" y="745067"/>
                  </a:cubicBezTo>
                  <a:lnTo>
                    <a:pt x="37157" y="745067"/>
                  </a:lnTo>
                  <a:cubicBezTo>
                    <a:pt x="16636" y="745067"/>
                    <a:pt x="0" y="728431"/>
                    <a:pt x="0" y="707910"/>
                  </a:cubicBezTo>
                  <a:lnTo>
                    <a:pt x="0" y="37157"/>
                  </a:lnTo>
                  <a:cubicBezTo>
                    <a:pt x="0" y="16636"/>
                    <a:pt x="16636" y="0"/>
                    <a:pt x="37157" y="0"/>
                  </a:cubicBezTo>
                  <a:close/>
                </a:path>
              </a:pathLst>
            </a:custGeom>
            <a:solidFill>
              <a:srgbClr val="FFFFFF"/>
            </a:solidFill>
          </p:spPr>
        </p:sp>
        <p:sp>
          <p:nvSpPr>
            <p:cNvPr name="TextBox 12" id="12"/>
            <p:cNvSpPr txBox="true"/>
            <p:nvPr/>
          </p:nvSpPr>
          <p:spPr>
            <a:xfrm>
              <a:off x="0" y="-57150"/>
              <a:ext cx="2195062" cy="802217"/>
            </a:xfrm>
            <a:prstGeom prst="rect">
              <a:avLst/>
            </a:prstGeom>
          </p:spPr>
          <p:txBody>
            <a:bodyPr anchor="ctr" rtlCol="false" tIns="50800" lIns="50800" bIns="50800" rIns="50800"/>
            <a:lstStyle/>
            <a:p>
              <a:pPr algn="ctr">
                <a:lnSpc>
                  <a:spcPts val="3359"/>
                </a:lnSpc>
              </a:pPr>
            </a:p>
          </p:txBody>
        </p:sp>
      </p:grpSp>
      <p:grpSp>
        <p:nvGrpSpPr>
          <p:cNvPr name="Group 13" id="13"/>
          <p:cNvGrpSpPr/>
          <p:nvPr/>
        </p:nvGrpSpPr>
        <p:grpSpPr>
          <a:xfrm rot="0">
            <a:off x="9296400" y="6791325"/>
            <a:ext cx="8334375" cy="2828925"/>
            <a:chOff x="0" y="0"/>
            <a:chExt cx="2195062" cy="745067"/>
          </a:xfrm>
        </p:grpSpPr>
        <p:sp>
          <p:nvSpPr>
            <p:cNvPr name="Freeform 14" id="14"/>
            <p:cNvSpPr/>
            <p:nvPr/>
          </p:nvSpPr>
          <p:spPr>
            <a:xfrm flipH="false" flipV="false" rot="0">
              <a:off x="0" y="0"/>
              <a:ext cx="2195062" cy="745067"/>
            </a:xfrm>
            <a:custGeom>
              <a:avLst/>
              <a:gdLst/>
              <a:ahLst/>
              <a:cxnLst/>
              <a:rect r="r" b="b" t="t" l="l"/>
              <a:pathLst>
                <a:path h="745067" w="2195062">
                  <a:moveTo>
                    <a:pt x="37157" y="0"/>
                  </a:moveTo>
                  <a:lnTo>
                    <a:pt x="2157905" y="0"/>
                  </a:lnTo>
                  <a:cubicBezTo>
                    <a:pt x="2178426" y="0"/>
                    <a:pt x="2195062" y="16636"/>
                    <a:pt x="2195062" y="37157"/>
                  </a:cubicBezTo>
                  <a:lnTo>
                    <a:pt x="2195062" y="707910"/>
                  </a:lnTo>
                  <a:cubicBezTo>
                    <a:pt x="2195062" y="728431"/>
                    <a:pt x="2178426" y="745067"/>
                    <a:pt x="2157905" y="745067"/>
                  </a:cubicBezTo>
                  <a:lnTo>
                    <a:pt x="37157" y="745067"/>
                  </a:lnTo>
                  <a:cubicBezTo>
                    <a:pt x="16636" y="745067"/>
                    <a:pt x="0" y="728431"/>
                    <a:pt x="0" y="707910"/>
                  </a:cubicBezTo>
                  <a:lnTo>
                    <a:pt x="0" y="37157"/>
                  </a:lnTo>
                  <a:cubicBezTo>
                    <a:pt x="0" y="16636"/>
                    <a:pt x="16636" y="0"/>
                    <a:pt x="37157" y="0"/>
                  </a:cubicBezTo>
                  <a:close/>
                </a:path>
              </a:pathLst>
            </a:custGeom>
            <a:solidFill>
              <a:srgbClr val="FFFFFF"/>
            </a:solidFill>
          </p:spPr>
        </p:sp>
        <p:sp>
          <p:nvSpPr>
            <p:cNvPr name="TextBox 15" id="15"/>
            <p:cNvSpPr txBox="true"/>
            <p:nvPr/>
          </p:nvSpPr>
          <p:spPr>
            <a:xfrm>
              <a:off x="0" y="-57150"/>
              <a:ext cx="2195062" cy="802217"/>
            </a:xfrm>
            <a:prstGeom prst="rect">
              <a:avLst/>
            </a:prstGeom>
          </p:spPr>
          <p:txBody>
            <a:bodyPr anchor="ctr" rtlCol="false" tIns="50800" lIns="50800" bIns="50800" rIns="50800"/>
            <a:lstStyle/>
            <a:p>
              <a:pPr algn="ctr">
                <a:lnSpc>
                  <a:spcPts val="3359"/>
                </a:lnSpc>
              </a:pPr>
            </a:p>
          </p:txBody>
        </p:sp>
      </p:grpSp>
      <p:grpSp>
        <p:nvGrpSpPr>
          <p:cNvPr name="Group 16" id="16"/>
          <p:cNvGrpSpPr/>
          <p:nvPr/>
        </p:nvGrpSpPr>
        <p:grpSpPr>
          <a:xfrm rot="0">
            <a:off x="2105025" y="4248150"/>
            <a:ext cx="6141142" cy="1271693"/>
            <a:chOff x="0" y="0"/>
            <a:chExt cx="8188190" cy="1695590"/>
          </a:xfrm>
        </p:grpSpPr>
        <p:sp>
          <p:nvSpPr>
            <p:cNvPr name="TextBox 17" id="17"/>
            <p:cNvSpPr txBox="true"/>
            <p:nvPr/>
          </p:nvSpPr>
          <p:spPr>
            <a:xfrm rot="0">
              <a:off x="0" y="-19050"/>
              <a:ext cx="8188190"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Sabar</a:t>
              </a:r>
            </a:p>
          </p:txBody>
        </p:sp>
        <p:sp>
          <p:nvSpPr>
            <p:cNvPr name="TextBox 18" id="18"/>
            <p:cNvSpPr txBox="true"/>
            <p:nvPr/>
          </p:nvSpPr>
          <p:spPr>
            <a:xfrm rot="0">
              <a:off x="0" y="847865"/>
              <a:ext cx="8188190"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Sabar mengajarkan kita untuk tetap tenang di saat sulit dan percaya kepada Allah.</a:t>
              </a:r>
            </a:p>
          </p:txBody>
        </p:sp>
      </p:grpSp>
      <p:grpSp>
        <p:nvGrpSpPr>
          <p:cNvPr name="Group 19" id="19"/>
          <p:cNvGrpSpPr/>
          <p:nvPr/>
        </p:nvGrpSpPr>
        <p:grpSpPr>
          <a:xfrm rot="0">
            <a:off x="2105025" y="7381875"/>
            <a:ext cx="6141142" cy="1271693"/>
            <a:chOff x="0" y="0"/>
            <a:chExt cx="8188190" cy="1695590"/>
          </a:xfrm>
        </p:grpSpPr>
        <p:sp>
          <p:nvSpPr>
            <p:cNvPr name="TextBox 20" id="20"/>
            <p:cNvSpPr txBox="true"/>
            <p:nvPr/>
          </p:nvSpPr>
          <p:spPr>
            <a:xfrm rot="0">
              <a:off x="0" y="-19050"/>
              <a:ext cx="8188190"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Disiplin</a:t>
              </a:r>
            </a:p>
          </p:txBody>
        </p:sp>
        <p:sp>
          <p:nvSpPr>
            <p:cNvPr name="TextBox 21" id="21"/>
            <p:cNvSpPr txBox="true"/>
            <p:nvPr/>
          </p:nvSpPr>
          <p:spPr>
            <a:xfrm rot="0">
              <a:off x="0" y="847865"/>
              <a:ext cx="8188190"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Disiplin membantu kita menjalani ibadah dengan tepat dan mengikuti aturan yang ditetapkan.</a:t>
              </a:r>
            </a:p>
          </p:txBody>
        </p:sp>
      </p:grpSp>
      <p:grpSp>
        <p:nvGrpSpPr>
          <p:cNvPr name="Group 22" id="22"/>
          <p:cNvGrpSpPr/>
          <p:nvPr/>
        </p:nvGrpSpPr>
        <p:grpSpPr>
          <a:xfrm rot="0">
            <a:off x="10734675" y="4248150"/>
            <a:ext cx="6216102" cy="1271693"/>
            <a:chOff x="0" y="0"/>
            <a:chExt cx="8288136" cy="1695590"/>
          </a:xfrm>
        </p:grpSpPr>
        <p:sp>
          <p:nvSpPr>
            <p:cNvPr name="TextBox 23" id="23"/>
            <p:cNvSpPr txBox="true"/>
            <p:nvPr/>
          </p:nvSpPr>
          <p:spPr>
            <a:xfrm rot="0">
              <a:off x="0" y="-19050"/>
              <a:ext cx="8288136"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Persatuan</a:t>
              </a:r>
            </a:p>
          </p:txBody>
        </p:sp>
        <p:sp>
          <p:nvSpPr>
            <p:cNvPr name="TextBox 24" id="24"/>
            <p:cNvSpPr txBox="true"/>
            <p:nvPr/>
          </p:nvSpPr>
          <p:spPr>
            <a:xfrm rot="0">
              <a:off x="0" y="847865"/>
              <a:ext cx="8288136"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Persatuan memperkuat hubungan antar umat Islam dan menciptakan rasa kebersamaan yang kuat.</a:t>
              </a:r>
            </a:p>
          </p:txBody>
        </p:sp>
      </p:grpSp>
      <p:grpSp>
        <p:nvGrpSpPr>
          <p:cNvPr name="Group 25" id="25"/>
          <p:cNvGrpSpPr/>
          <p:nvPr/>
        </p:nvGrpSpPr>
        <p:grpSpPr>
          <a:xfrm rot="0">
            <a:off x="10734675" y="7381875"/>
            <a:ext cx="6216102" cy="1271693"/>
            <a:chOff x="0" y="0"/>
            <a:chExt cx="8288136" cy="1695590"/>
          </a:xfrm>
        </p:grpSpPr>
        <p:sp>
          <p:nvSpPr>
            <p:cNvPr name="TextBox 26" id="26"/>
            <p:cNvSpPr txBox="true"/>
            <p:nvPr/>
          </p:nvSpPr>
          <p:spPr>
            <a:xfrm rot="0">
              <a:off x="0" y="-19050"/>
              <a:ext cx="8288136"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Syukur</a:t>
              </a:r>
            </a:p>
          </p:txBody>
        </p:sp>
        <p:sp>
          <p:nvSpPr>
            <p:cNvPr name="TextBox 27" id="27"/>
            <p:cNvSpPr txBox="true"/>
            <p:nvPr/>
          </p:nvSpPr>
          <p:spPr>
            <a:xfrm rot="0">
              <a:off x="0" y="847865"/>
              <a:ext cx="8288136"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Rasa syukur mengingatkan kita untuk menghargai nikmat dan berterima kasih kepada Allah.</a:t>
              </a:r>
            </a:p>
          </p:txBody>
        </p:sp>
      </p:grpSp>
      <p:sp>
        <p:nvSpPr>
          <p:cNvPr name="TextBox 28" id="28"/>
          <p:cNvSpPr txBox="true"/>
          <p:nvPr/>
        </p:nvSpPr>
        <p:spPr>
          <a:xfrm rot="0">
            <a:off x="2105025" y="1641475"/>
            <a:ext cx="14077950" cy="898525"/>
          </a:xfrm>
          <a:prstGeom prst="rect">
            <a:avLst/>
          </a:prstGeom>
        </p:spPr>
        <p:txBody>
          <a:bodyPr anchor="t" rtlCol="false" tIns="0" lIns="0" bIns="0" rIns="0">
            <a:spAutoFit/>
          </a:bodyPr>
          <a:lstStyle/>
          <a:p>
            <a:pPr algn="l" marL="0" indent="0" lvl="0">
              <a:lnSpc>
                <a:spcPts val="6649"/>
              </a:lnSpc>
            </a:pPr>
            <a:r>
              <a:rPr lang="en-US" b="true" sz="6999" spc="-384">
                <a:solidFill>
                  <a:srgbClr val="093C25"/>
                </a:solidFill>
                <a:latin typeface="Work Sans Semi-Bold"/>
                <a:ea typeface="Work Sans Semi-Bold"/>
                <a:cs typeface="Work Sans Semi-Bold"/>
                <a:sym typeface="Work Sans Semi-Bold"/>
              </a:rPr>
              <a:t>Pelajaran</a:t>
            </a:r>
          </a:p>
        </p:txBody>
      </p:sp>
      <p:sp>
        <p:nvSpPr>
          <p:cNvPr name="Freeform 29" id="29"/>
          <p:cNvSpPr/>
          <p:nvPr/>
        </p:nvSpPr>
        <p:spPr>
          <a:xfrm flipH="false" flipV="false" rot="0">
            <a:off x="1339691" y="4248150"/>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0" id="30"/>
          <p:cNvSpPr/>
          <p:nvPr/>
        </p:nvSpPr>
        <p:spPr>
          <a:xfrm flipH="false" flipV="false" rot="0">
            <a:off x="1339691" y="7381875"/>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0">
            <a:off x="9969341" y="4248150"/>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0">
            <a:off x="9969341" y="7381875"/>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2686050"/>
            <a:chOff x="0" y="0"/>
            <a:chExt cx="4987154" cy="790100"/>
          </a:xfrm>
        </p:grpSpPr>
        <p:sp>
          <p:nvSpPr>
            <p:cNvPr name="Freeform 3" id="3"/>
            <p:cNvSpPr/>
            <p:nvPr/>
          </p:nvSpPr>
          <p:spPr>
            <a:xfrm flipH="false" flipV="false" rot="0">
              <a:off x="0" y="0"/>
              <a:ext cx="4987156" cy="790100"/>
            </a:xfrm>
            <a:custGeom>
              <a:avLst/>
              <a:gdLst/>
              <a:ahLst/>
              <a:cxnLst/>
              <a:rect r="r" b="b" t="t" l="l"/>
              <a:pathLst>
                <a:path h="790100" w="4987156">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E8FF54"/>
            </a:solidFill>
          </p:spPr>
        </p:sp>
      </p:grpSp>
      <p:grpSp>
        <p:nvGrpSpPr>
          <p:cNvPr name="Group 4" id="4"/>
          <p:cNvGrpSpPr/>
          <p:nvPr/>
        </p:nvGrpSpPr>
        <p:grpSpPr>
          <a:xfrm rot="0">
            <a:off x="666750" y="3657600"/>
            <a:ext cx="8324850" cy="5962650"/>
            <a:chOff x="0" y="0"/>
            <a:chExt cx="1289737" cy="923771"/>
          </a:xfrm>
        </p:grpSpPr>
        <p:sp>
          <p:nvSpPr>
            <p:cNvPr name="Freeform 5" id="5"/>
            <p:cNvSpPr/>
            <p:nvPr/>
          </p:nvSpPr>
          <p:spPr>
            <a:xfrm flipH="false" flipV="false" rot="0">
              <a:off x="0" y="0"/>
              <a:ext cx="1289737" cy="923771"/>
            </a:xfrm>
            <a:custGeom>
              <a:avLst/>
              <a:gdLst/>
              <a:ahLst/>
              <a:cxnLst/>
              <a:rect r="r" b="b" t="t" l="l"/>
              <a:pathLst>
                <a:path h="923771" w="1289737">
                  <a:moveTo>
                    <a:pt x="37199" y="0"/>
                  </a:moveTo>
                  <a:lnTo>
                    <a:pt x="1252538" y="0"/>
                  </a:lnTo>
                  <a:cubicBezTo>
                    <a:pt x="1262404" y="0"/>
                    <a:pt x="1271866" y="3919"/>
                    <a:pt x="1278842" y="10895"/>
                  </a:cubicBezTo>
                  <a:cubicBezTo>
                    <a:pt x="1285818" y="17872"/>
                    <a:pt x="1289737" y="27333"/>
                    <a:pt x="1289737" y="37199"/>
                  </a:cubicBezTo>
                  <a:lnTo>
                    <a:pt x="1289737" y="886571"/>
                  </a:lnTo>
                  <a:cubicBezTo>
                    <a:pt x="1289737" y="896437"/>
                    <a:pt x="1285818" y="905899"/>
                    <a:pt x="1278842" y="912875"/>
                  </a:cubicBezTo>
                  <a:cubicBezTo>
                    <a:pt x="1271866" y="919851"/>
                    <a:pt x="1262404" y="923771"/>
                    <a:pt x="1252538" y="923771"/>
                  </a:cubicBezTo>
                  <a:lnTo>
                    <a:pt x="37199" y="923771"/>
                  </a:lnTo>
                  <a:cubicBezTo>
                    <a:pt x="27333" y="923771"/>
                    <a:pt x="17872" y="919851"/>
                    <a:pt x="10895" y="912875"/>
                  </a:cubicBezTo>
                  <a:cubicBezTo>
                    <a:pt x="3919" y="905899"/>
                    <a:pt x="0" y="896437"/>
                    <a:pt x="0" y="886571"/>
                  </a:cubicBezTo>
                  <a:lnTo>
                    <a:pt x="0" y="37199"/>
                  </a:lnTo>
                  <a:cubicBezTo>
                    <a:pt x="0" y="27333"/>
                    <a:pt x="3919" y="17872"/>
                    <a:pt x="10895" y="10895"/>
                  </a:cubicBezTo>
                  <a:cubicBezTo>
                    <a:pt x="17872" y="3919"/>
                    <a:pt x="27333" y="0"/>
                    <a:pt x="37199" y="0"/>
                  </a:cubicBezTo>
                  <a:close/>
                </a:path>
              </a:pathLst>
            </a:custGeom>
            <a:blipFill>
              <a:blip r:embed="rId2"/>
              <a:stretch>
                <a:fillRect l="-174" t="0" r="-174" b="0"/>
              </a:stretch>
            </a:blipFill>
          </p:spPr>
        </p:sp>
      </p:grpSp>
      <p:sp>
        <p:nvSpPr>
          <p:cNvPr name="TextBox 6" id="6"/>
          <p:cNvSpPr txBox="true"/>
          <p:nvPr/>
        </p:nvSpPr>
        <p:spPr>
          <a:xfrm rot="0">
            <a:off x="1320434" y="1570221"/>
            <a:ext cx="13424266" cy="1035051"/>
          </a:xfrm>
          <a:prstGeom prst="rect">
            <a:avLst/>
          </a:prstGeom>
        </p:spPr>
        <p:txBody>
          <a:bodyPr anchor="t" rtlCol="false" tIns="0" lIns="0" bIns="0" rIns="0">
            <a:spAutoFit/>
          </a:bodyPr>
          <a:lstStyle/>
          <a:p>
            <a:pPr algn="l" marL="0" indent="0" lvl="0">
              <a:lnSpc>
                <a:spcPts val="7600"/>
              </a:lnSpc>
            </a:pPr>
            <a:r>
              <a:rPr lang="en-US" b="true" sz="8000" spc="-440">
                <a:solidFill>
                  <a:srgbClr val="093C25"/>
                </a:solidFill>
                <a:latin typeface="Work Sans Semi-Bold"/>
                <a:ea typeface="Work Sans Semi-Bold"/>
                <a:cs typeface="Work Sans Semi-Bold"/>
                <a:sym typeface="Work Sans Semi-Bold"/>
              </a:rPr>
              <a:t>Terima Kasih!</a:t>
            </a:r>
          </a:p>
        </p:txBody>
      </p:sp>
      <p:grpSp>
        <p:nvGrpSpPr>
          <p:cNvPr name="Group 7" id="7"/>
          <p:cNvGrpSpPr/>
          <p:nvPr/>
        </p:nvGrpSpPr>
        <p:grpSpPr>
          <a:xfrm rot="0">
            <a:off x="9296400" y="3657600"/>
            <a:ext cx="8324850" cy="5962650"/>
            <a:chOff x="0" y="0"/>
            <a:chExt cx="2192553" cy="1570410"/>
          </a:xfrm>
        </p:grpSpPr>
        <p:sp>
          <p:nvSpPr>
            <p:cNvPr name="Freeform 8" id="8"/>
            <p:cNvSpPr/>
            <p:nvPr/>
          </p:nvSpPr>
          <p:spPr>
            <a:xfrm flipH="false" flipV="false" rot="0">
              <a:off x="0" y="0"/>
              <a:ext cx="2192553" cy="1570410"/>
            </a:xfrm>
            <a:custGeom>
              <a:avLst/>
              <a:gdLst/>
              <a:ahLst/>
              <a:cxnLst/>
              <a:rect r="r" b="b" t="t" l="l"/>
              <a:pathLst>
                <a:path h="1570410" w="2192553">
                  <a:moveTo>
                    <a:pt x="37199" y="0"/>
                  </a:moveTo>
                  <a:lnTo>
                    <a:pt x="2155354" y="0"/>
                  </a:lnTo>
                  <a:cubicBezTo>
                    <a:pt x="2165220" y="0"/>
                    <a:pt x="2174682" y="3919"/>
                    <a:pt x="2181658" y="10895"/>
                  </a:cubicBezTo>
                  <a:cubicBezTo>
                    <a:pt x="2188634" y="17872"/>
                    <a:pt x="2192553" y="27333"/>
                    <a:pt x="2192553" y="37199"/>
                  </a:cubicBezTo>
                  <a:lnTo>
                    <a:pt x="2192553" y="1533211"/>
                  </a:lnTo>
                  <a:cubicBezTo>
                    <a:pt x="2192553" y="1543077"/>
                    <a:pt x="2188634" y="1552538"/>
                    <a:pt x="2181658" y="1559514"/>
                  </a:cubicBezTo>
                  <a:cubicBezTo>
                    <a:pt x="2174682" y="1566491"/>
                    <a:pt x="2165220" y="1570410"/>
                    <a:pt x="2155354" y="1570410"/>
                  </a:cubicBezTo>
                  <a:lnTo>
                    <a:pt x="37199" y="1570410"/>
                  </a:lnTo>
                  <a:cubicBezTo>
                    <a:pt x="27333" y="1570410"/>
                    <a:pt x="17872" y="1566491"/>
                    <a:pt x="10895" y="1559514"/>
                  </a:cubicBezTo>
                  <a:cubicBezTo>
                    <a:pt x="3919" y="1552538"/>
                    <a:pt x="0" y="1543077"/>
                    <a:pt x="0" y="1533211"/>
                  </a:cubicBezTo>
                  <a:lnTo>
                    <a:pt x="0" y="37199"/>
                  </a:lnTo>
                  <a:cubicBezTo>
                    <a:pt x="0" y="27333"/>
                    <a:pt x="3919" y="17872"/>
                    <a:pt x="10895" y="10895"/>
                  </a:cubicBezTo>
                  <a:cubicBezTo>
                    <a:pt x="17872" y="3919"/>
                    <a:pt x="27333" y="0"/>
                    <a:pt x="37199" y="0"/>
                  </a:cubicBezTo>
                  <a:close/>
                </a:path>
              </a:pathLst>
            </a:custGeom>
            <a:solidFill>
              <a:srgbClr val="FFFFFF"/>
            </a:solidFill>
          </p:spPr>
        </p:sp>
        <p:sp>
          <p:nvSpPr>
            <p:cNvPr name="TextBox 9" id="9"/>
            <p:cNvSpPr txBox="true"/>
            <p:nvPr/>
          </p:nvSpPr>
          <p:spPr>
            <a:xfrm>
              <a:off x="0" y="-57150"/>
              <a:ext cx="2192553" cy="1627560"/>
            </a:xfrm>
            <a:prstGeom prst="rect">
              <a:avLst/>
            </a:prstGeom>
          </p:spPr>
          <p:txBody>
            <a:bodyPr anchor="ctr" rtlCol="false" tIns="50800" lIns="50800" bIns="50800" rIns="50800"/>
            <a:lstStyle/>
            <a:p>
              <a:pPr algn="ctr">
                <a:lnSpc>
                  <a:spcPts val="3359"/>
                </a:lnSpc>
              </a:pPr>
            </a:p>
          </p:txBody>
        </p:sp>
      </p:grpSp>
      <p:grpSp>
        <p:nvGrpSpPr>
          <p:cNvPr name="Group 10" id="10"/>
          <p:cNvGrpSpPr/>
          <p:nvPr/>
        </p:nvGrpSpPr>
        <p:grpSpPr>
          <a:xfrm rot="0">
            <a:off x="10734675" y="4248150"/>
            <a:ext cx="5448300" cy="855345"/>
            <a:chOff x="0" y="0"/>
            <a:chExt cx="7264400" cy="1140460"/>
          </a:xfrm>
        </p:grpSpPr>
        <p:sp>
          <p:nvSpPr>
            <p:cNvPr name="TextBox 11" id="11"/>
            <p:cNvSpPr txBox="true"/>
            <p:nvPr/>
          </p:nvSpPr>
          <p:spPr>
            <a:xfrm rot="0">
              <a:off x="0" y="-19050"/>
              <a:ext cx="7264400"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Email</a:t>
              </a:r>
            </a:p>
          </p:txBody>
        </p:sp>
        <p:sp>
          <p:nvSpPr>
            <p:cNvPr name="TextBox 12" id="12"/>
            <p:cNvSpPr txBox="true"/>
            <p:nvPr/>
          </p:nvSpPr>
          <p:spPr>
            <a:xfrm rot="0">
              <a:off x="0" y="668655"/>
              <a:ext cx="7264400" cy="471805"/>
            </a:xfrm>
            <a:prstGeom prst="rect">
              <a:avLst/>
            </a:prstGeom>
          </p:spPr>
          <p:txBody>
            <a:bodyPr anchor="t" rtlCol="false" tIns="0" lIns="0" bIns="0" rIns="0">
              <a:spAutoFit/>
            </a:bodyPr>
            <a:lstStyle/>
            <a:p>
              <a:pPr algn="l" marL="0" indent="0" lvl="0">
                <a:lnSpc>
                  <a:spcPts val="2940"/>
                </a:lnSpc>
                <a:spcBef>
                  <a:spcPct val="0"/>
                </a:spcBef>
              </a:pPr>
              <a:r>
                <a:rPr lang="en-US" sz="2100" spc="-115" strike="noStrike" u="none">
                  <a:solidFill>
                    <a:srgbClr val="093C25"/>
                  </a:solidFill>
                  <a:latin typeface="Work Sans"/>
                  <a:ea typeface="Work Sans"/>
                  <a:cs typeface="Work Sans"/>
                  <a:sym typeface="Work Sans"/>
                </a:rPr>
                <a:t>hello@reallygreatsite.com</a:t>
              </a:r>
            </a:p>
          </p:txBody>
        </p:sp>
      </p:grpSp>
      <p:grpSp>
        <p:nvGrpSpPr>
          <p:cNvPr name="Group 13" id="13"/>
          <p:cNvGrpSpPr/>
          <p:nvPr/>
        </p:nvGrpSpPr>
        <p:grpSpPr>
          <a:xfrm rot="0">
            <a:off x="10734675" y="6038952"/>
            <a:ext cx="5448300" cy="855345"/>
            <a:chOff x="0" y="0"/>
            <a:chExt cx="7264400" cy="1140460"/>
          </a:xfrm>
        </p:grpSpPr>
        <p:sp>
          <p:nvSpPr>
            <p:cNvPr name="TextBox 14" id="14"/>
            <p:cNvSpPr txBox="true"/>
            <p:nvPr/>
          </p:nvSpPr>
          <p:spPr>
            <a:xfrm rot="0">
              <a:off x="0" y="-19050"/>
              <a:ext cx="7264400"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Social Media</a:t>
              </a:r>
            </a:p>
          </p:txBody>
        </p:sp>
        <p:sp>
          <p:nvSpPr>
            <p:cNvPr name="TextBox 15" id="15"/>
            <p:cNvSpPr txBox="true"/>
            <p:nvPr/>
          </p:nvSpPr>
          <p:spPr>
            <a:xfrm rot="0">
              <a:off x="0" y="668655"/>
              <a:ext cx="7264400" cy="471805"/>
            </a:xfrm>
            <a:prstGeom prst="rect">
              <a:avLst/>
            </a:prstGeom>
          </p:spPr>
          <p:txBody>
            <a:bodyPr anchor="t" rtlCol="false" tIns="0" lIns="0" bIns="0" rIns="0">
              <a:spAutoFit/>
            </a:bodyPr>
            <a:lstStyle/>
            <a:p>
              <a:pPr algn="l" marL="0" indent="0" lvl="0">
                <a:lnSpc>
                  <a:spcPts val="2940"/>
                </a:lnSpc>
                <a:spcBef>
                  <a:spcPct val="0"/>
                </a:spcBef>
              </a:pPr>
              <a:r>
                <a:rPr lang="en-US" sz="2100" spc="-115" strike="noStrike" u="none">
                  <a:solidFill>
                    <a:srgbClr val="093C25"/>
                  </a:solidFill>
                  <a:latin typeface="Work Sans"/>
                  <a:ea typeface="Work Sans"/>
                  <a:cs typeface="Work Sans"/>
                  <a:sym typeface="Work Sans"/>
                </a:rPr>
                <a:t>@reallygreatsite.com</a:t>
              </a:r>
            </a:p>
          </p:txBody>
        </p:sp>
      </p:grpSp>
      <p:grpSp>
        <p:nvGrpSpPr>
          <p:cNvPr name="Group 16" id="16"/>
          <p:cNvGrpSpPr/>
          <p:nvPr/>
        </p:nvGrpSpPr>
        <p:grpSpPr>
          <a:xfrm rot="0">
            <a:off x="10734675" y="7829550"/>
            <a:ext cx="5448300" cy="838835"/>
            <a:chOff x="0" y="0"/>
            <a:chExt cx="7264400" cy="1118446"/>
          </a:xfrm>
        </p:grpSpPr>
        <p:sp>
          <p:nvSpPr>
            <p:cNvPr name="TextBox 17" id="17"/>
            <p:cNvSpPr txBox="true"/>
            <p:nvPr/>
          </p:nvSpPr>
          <p:spPr>
            <a:xfrm rot="0">
              <a:off x="0" y="-19050"/>
              <a:ext cx="7264400"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a:solidFill>
                    <a:srgbClr val="093C25"/>
                  </a:solidFill>
                  <a:latin typeface="Work Sans Semi-Bold"/>
                  <a:ea typeface="Work Sans Semi-Bold"/>
                  <a:cs typeface="Work Sans Semi-Bold"/>
                  <a:sym typeface="Work Sans Semi-Bold"/>
                </a:rPr>
                <a:t>Phone</a:t>
              </a:r>
            </a:p>
          </p:txBody>
        </p:sp>
        <p:sp>
          <p:nvSpPr>
            <p:cNvPr name="TextBox 18" id="18"/>
            <p:cNvSpPr txBox="true"/>
            <p:nvPr/>
          </p:nvSpPr>
          <p:spPr>
            <a:xfrm rot="0">
              <a:off x="0" y="659130"/>
              <a:ext cx="7264400" cy="459316"/>
            </a:xfrm>
            <a:prstGeom prst="rect">
              <a:avLst/>
            </a:prstGeom>
          </p:spPr>
          <p:txBody>
            <a:bodyPr anchor="t" rtlCol="false" tIns="0" lIns="0" bIns="0" rIns="0">
              <a:spAutoFit/>
            </a:bodyPr>
            <a:lstStyle/>
            <a:p>
              <a:pPr algn="l" marL="0" indent="0" lvl="0">
                <a:lnSpc>
                  <a:spcPts val="2800"/>
                </a:lnSpc>
              </a:pPr>
              <a:r>
                <a:rPr lang="en-US" sz="2000" spc="-110">
                  <a:solidFill>
                    <a:srgbClr val="093C25"/>
                  </a:solidFill>
                  <a:latin typeface="Work Sans"/>
                  <a:ea typeface="Work Sans"/>
                  <a:cs typeface="Work Sans"/>
                  <a:sym typeface="Work Sans"/>
                </a:rPr>
                <a:t>123-456-7890</a:t>
              </a:r>
            </a:p>
          </p:txBody>
        </p:sp>
      </p:grpSp>
      <p:sp>
        <p:nvSpPr>
          <p:cNvPr name="Freeform 19" id="19"/>
          <p:cNvSpPr/>
          <p:nvPr/>
        </p:nvSpPr>
        <p:spPr>
          <a:xfrm flipH="false" flipV="false" rot="0">
            <a:off x="9969341" y="4248150"/>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9969341" y="6038952"/>
            <a:ext cx="460534" cy="460534"/>
          </a:xfrm>
          <a:custGeom>
            <a:avLst/>
            <a:gdLst/>
            <a:ahLst/>
            <a:cxnLst/>
            <a:rect r="r" b="b" t="t" l="l"/>
            <a:pathLst>
              <a:path h="460534" w="460534">
                <a:moveTo>
                  <a:pt x="0" y="0"/>
                </a:moveTo>
                <a:lnTo>
                  <a:pt x="460534" y="0"/>
                </a:lnTo>
                <a:lnTo>
                  <a:pt x="460534" y="460535"/>
                </a:lnTo>
                <a:lnTo>
                  <a:pt x="0" y="4605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0">
            <a:off x="9969341" y="7829754"/>
            <a:ext cx="460534" cy="460534"/>
          </a:xfrm>
          <a:custGeom>
            <a:avLst/>
            <a:gdLst/>
            <a:ahLst/>
            <a:cxnLst/>
            <a:rect r="r" b="b" t="t" l="l"/>
            <a:pathLst>
              <a:path h="460534" w="460534">
                <a:moveTo>
                  <a:pt x="0" y="0"/>
                </a:moveTo>
                <a:lnTo>
                  <a:pt x="460534" y="0"/>
                </a:lnTo>
                <a:lnTo>
                  <a:pt x="460534" y="460535"/>
                </a:lnTo>
                <a:lnTo>
                  <a:pt x="0" y="4605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3299803" cy="1742593"/>
          </a:xfrm>
        </p:grpSpPr>
        <p:sp>
          <p:nvSpPr>
            <p:cNvPr name="Freeform 3" id="3"/>
            <p:cNvSpPr/>
            <p:nvPr/>
          </p:nvSpPr>
          <p:spPr>
            <a:xfrm flipH="false" flipV="false" rot="0">
              <a:off x="0" y="0"/>
              <a:ext cx="3299803" cy="1742587"/>
            </a:xfrm>
            <a:custGeom>
              <a:avLst/>
              <a:gdLst/>
              <a:ahLst/>
              <a:cxnLst/>
              <a:rect r="r" b="b" t="t" l="l"/>
              <a:pathLst>
                <a:path h="1742587" w="3299803">
                  <a:moveTo>
                    <a:pt x="965120" y="1606277"/>
                  </a:moveTo>
                  <a:cubicBezTo>
                    <a:pt x="983327" y="1585924"/>
                    <a:pt x="1009342" y="1574291"/>
                    <a:pt x="1036650" y="1574291"/>
                  </a:cubicBezTo>
                  <a:lnTo>
                    <a:pt x="3213538" y="1574626"/>
                  </a:lnTo>
                  <a:cubicBezTo>
                    <a:pt x="3236413" y="1574639"/>
                    <a:pt x="3258355" y="1565561"/>
                    <a:pt x="3274534" y="1549390"/>
                  </a:cubicBezTo>
                  <a:cubicBezTo>
                    <a:pt x="3290713" y="1533220"/>
                    <a:pt x="3299803" y="1511283"/>
                    <a:pt x="3299803" y="1488408"/>
                  </a:cubicBezTo>
                  <a:lnTo>
                    <a:pt x="3299803" y="86219"/>
                  </a:lnTo>
                  <a:cubicBezTo>
                    <a:pt x="3299803" y="63352"/>
                    <a:pt x="3290719" y="41422"/>
                    <a:pt x="3274550" y="25253"/>
                  </a:cubicBezTo>
                  <a:cubicBezTo>
                    <a:pt x="3258381" y="9084"/>
                    <a:pt x="3236451" y="0"/>
                    <a:pt x="3213584" y="0"/>
                  </a:cubicBezTo>
                  <a:lnTo>
                    <a:pt x="303022" y="0"/>
                  </a:lnTo>
                  <a:cubicBezTo>
                    <a:pt x="278489" y="-1"/>
                    <a:pt x="255117" y="10450"/>
                    <a:pt x="238760" y="28735"/>
                  </a:cubicBezTo>
                  <a:lnTo>
                    <a:pt x="21960" y="271092"/>
                  </a:lnTo>
                  <a:cubicBezTo>
                    <a:pt x="7818" y="286900"/>
                    <a:pt x="0" y="307366"/>
                    <a:pt x="0" y="328576"/>
                  </a:cubicBezTo>
                  <a:lnTo>
                    <a:pt x="0" y="1656375"/>
                  </a:lnTo>
                  <a:cubicBezTo>
                    <a:pt x="4" y="1703990"/>
                    <a:pt x="38604" y="1742587"/>
                    <a:pt x="86219" y="1742587"/>
                  </a:cubicBezTo>
                  <a:lnTo>
                    <a:pt x="804624" y="1742587"/>
                  </a:lnTo>
                  <a:cubicBezTo>
                    <a:pt x="829157" y="1742588"/>
                    <a:pt x="852529" y="1732137"/>
                    <a:pt x="868886" y="1713853"/>
                  </a:cubicBezTo>
                  <a:lnTo>
                    <a:pt x="965120" y="1606277"/>
                  </a:lnTo>
                  <a:close/>
                </a:path>
              </a:pathLst>
            </a:custGeom>
            <a:solidFill>
              <a:srgbClr val="FFFFFF"/>
            </a:solidFill>
            <a:ln cap="rnd">
              <a:noFill/>
              <a:prstDash val="solid"/>
              <a:round/>
            </a:ln>
          </p:spPr>
        </p:sp>
      </p:grpSp>
      <p:grpSp>
        <p:nvGrpSpPr>
          <p:cNvPr name="Group 4" id="4"/>
          <p:cNvGrpSpPr/>
          <p:nvPr/>
        </p:nvGrpSpPr>
        <p:grpSpPr>
          <a:xfrm rot="0">
            <a:off x="2105025" y="1562100"/>
            <a:ext cx="6886575" cy="3398892"/>
            <a:chOff x="0" y="0"/>
            <a:chExt cx="9182100" cy="4531856"/>
          </a:xfrm>
        </p:grpSpPr>
        <p:sp>
          <p:nvSpPr>
            <p:cNvPr name="TextBox 5" id="5"/>
            <p:cNvSpPr txBox="true"/>
            <p:nvPr/>
          </p:nvSpPr>
          <p:spPr>
            <a:xfrm rot="0">
              <a:off x="0" y="1588631"/>
              <a:ext cx="7264400" cy="29432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Haji adalah perjalanan </a:t>
              </a:r>
              <a:r>
                <a:rPr lang="en-US" b="true" sz="2100" spc="-115">
                  <a:solidFill>
                    <a:srgbClr val="093C25"/>
                  </a:solidFill>
                  <a:latin typeface="Work Sans Bold"/>
                  <a:ea typeface="Work Sans Bold"/>
                  <a:cs typeface="Work Sans Bold"/>
                  <a:sym typeface="Work Sans Bold"/>
                </a:rPr>
                <a:t>ibadah mulia</a:t>
              </a:r>
              <a:r>
                <a:rPr lang="en-US" sz="2100" spc="-115">
                  <a:solidFill>
                    <a:srgbClr val="093C25"/>
                  </a:solidFill>
                  <a:latin typeface="Work Sans"/>
                  <a:ea typeface="Work Sans"/>
                  <a:cs typeface="Work Sans"/>
                  <a:sym typeface="Work Sans"/>
                </a:rPr>
                <a:t> ke kota suci Mekah yang dilakukan setiap tahun oleh jutaan umat Islam. Ini adalah kesempatan untuk menunjukkan ketaatan kepada Allah dan menyatukan umat dari seluruh dunia. Mari kita kenali lebih jauh tentang ibadah yang istimewa ini!</a:t>
              </a:r>
            </a:p>
          </p:txBody>
        </p:sp>
        <p:sp>
          <p:nvSpPr>
            <p:cNvPr name="TextBox 6" id="6"/>
            <p:cNvSpPr txBox="true"/>
            <p:nvPr/>
          </p:nvSpPr>
          <p:spPr>
            <a:xfrm rot="0">
              <a:off x="0" y="133350"/>
              <a:ext cx="9182100" cy="1284817"/>
            </a:xfrm>
            <a:prstGeom prst="rect">
              <a:avLst/>
            </a:prstGeom>
          </p:spPr>
          <p:txBody>
            <a:bodyPr anchor="t" rtlCol="false" tIns="0" lIns="0" bIns="0" rIns="0">
              <a:spAutoFit/>
            </a:bodyPr>
            <a:lstStyle/>
            <a:p>
              <a:pPr algn="l" marL="0" indent="0" lvl="0">
                <a:lnSpc>
                  <a:spcPts val="6999"/>
                </a:lnSpc>
              </a:pPr>
              <a:r>
                <a:rPr lang="en-US" b="true" sz="6999" spc="-384" strike="noStrike" u="none">
                  <a:solidFill>
                    <a:srgbClr val="093C25"/>
                  </a:solidFill>
                  <a:latin typeface="Work Sans Semi-Bold"/>
                  <a:ea typeface="Work Sans Semi-Bold"/>
                  <a:cs typeface="Work Sans Semi-Bold"/>
                  <a:sym typeface="Work Sans Semi-Bold"/>
                </a:rPr>
                <a:t>Apa Itu Haji?</a:t>
              </a:r>
            </a:p>
          </p:txBody>
        </p:sp>
      </p:grpSp>
      <p:grpSp>
        <p:nvGrpSpPr>
          <p:cNvPr name="Group 7" id="7"/>
          <p:cNvGrpSpPr/>
          <p:nvPr/>
        </p:nvGrpSpPr>
        <p:grpSpPr>
          <a:xfrm rot="0">
            <a:off x="10312605" y="981075"/>
            <a:ext cx="6946695" cy="7471274"/>
            <a:chOff x="0" y="0"/>
            <a:chExt cx="3482081" cy="3745030"/>
          </a:xfrm>
        </p:grpSpPr>
        <p:sp>
          <p:nvSpPr>
            <p:cNvPr name="Freeform 8" id="8"/>
            <p:cNvSpPr/>
            <p:nvPr/>
          </p:nvSpPr>
          <p:spPr>
            <a:xfrm flipH="false" flipV="false" rot="0">
              <a:off x="54483" y="50038"/>
              <a:ext cx="3372988" cy="3645589"/>
            </a:xfrm>
            <a:custGeom>
              <a:avLst/>
              <a:gdLst/>
              <a:ahLst/>
              <a:cxnLst/>
              <a:rect r="r" b="b" t="t" l="l"/>
              <a:pathLst>
                <a:path h="3645589" w="3372988">
                  <a:moveTo>
                    <a:pt x="3285358" y="3645589"/>
                  </a:moveTo>
                  <a:lnTo>
                    <a:pt x="87757" y="3645589"/>
                  </a:lnTo>
                  <a:cubicBezTo>
                    <a:pt x="39370" y="3645589"/>
                    <a:pt x="0" y="3606346"/>
                    <a:pt x="0" y="3557832"/>
                  </a:cubicBezTo>
                  <a:lnTo>
                    <a:pt x="0" y="87757"/>
                  </a:lnTo>
                  <a:cubicBezTo>
                    <a:pt x="0" y="39370"/>
                    <a:pt x="39243" y="0"/>
                    <a:pt x="87757" y="0"/>
                  </a:cubicBezTo>
                  <a:lnTo>
                    <a:pt x="3285231" y="0"/>
                  </a:lnTo>
                  <a:cubicBezTo>
                    <a:pt x="3333618" y="0"/>
                    <a:pt x="3372988" y="39243"/>
                    <a:pt x="3372988" y="87757"/>
                  </a:cubicBezTo>
                  <a:lnTo>
                    <a:pt x="3372988" y="3557832"/>
                  </a:lnTo>
                  <a:cubicBezTo>
                    <a:pt x="3372988" y="3606219"/>
                    <a:pt x="3333745" y="3645589"/>
                    <a:pt x="3285231" y="3645589"/>
                  </a:cubicBezTo>
                  <a:close/>
                </a:path>
              </a:pathLst>
            </a:custGeom>
            <a:blipFill>
              <a:blip r:embed="rId2"/>
              <a:stretch>
                <a:fillRect l="-528" t="0" r="-528" b="0"/>
              </a:stretch>
            </a:blipFill>
          </p:spPr>
        </p:sp>
        <p:sp>
          <p:nvSpPr>
            <p:cNvPr name="Freeform 9" id="9"/>
            <p:cNvSpPr/>
            <p:nvPr/>
          </p:nvSpPr>
          <p:spPr>
            <a:xfrm flipH="false" flipV="false" rot="0">
              <a:off x="0" y="0"/>
              <a:ext cx="3481954" cy="3744903"/>
            </a:xfrm>
            <a:custGeom>
              <a:avLst/>
              <a:gdLst/>
              <a:ahLst/>
              <a:cxnLst/>
              <a:rect r="r" b="b" t="t" l="l"/>
              <a:pathLst>
                <a:path h="3744903" w="3481954">
                  <a:moveTo>
                    <a:pt x="0" y="91567"/>
                  </a:moveTo>
                  <a:lnTo>
                    <a:pt x="0" y="3653336"/>
                  </a:lnTo>
                  <a:cubicBezTo>
                    <a:pt x="0" y="3703882"/>
                    <a:pt x="41021" y="3744903"/>
                    <a:pt x="91567" y="3744903"/>
                  </a:cubicBezTo>
                  <a:lnTo>
                    <a:pt x="3390387" y="3744903"/>
                  </a:lnTo>
                  <a:cubicBezTo>
                    <a:pt x="3440933" y="3744903"/>
                    <a:pt x="3481954" y="3703882"/>
                    <a:pt x="3481954" y="3653336"/>
                  </a:cubicBezTo>
                  <a:lnTo>
                    <a:pt x="3481954" y="91567"/>
                  </a:lnTo>
                  <a:cubicBezTo>
                    <a:pt x="3481954" y="41021"/>
                    <a:pt x="3440933" y="0"/>
                    <a:pt x="3390387" y="0"/>
                  </a:cubicBezTo>
                  <a:lnTo>
                    <a:pt x="91567" y="0"/>
                  </a:lnTo>
                  <a:cubicBezTo>
                    <a:pt x="41021" y="0"/>
                    <a:pt x="0" y="41021"/>
                    <a:pt x="0" y="91567"/>
                  </a:cubicBezTo>
                  <a:close/>
                  <a:moveTo>
                    <a:pt x="2640198" y="331724"/>
                  </a:moveTo>
                  <a:lnTo>
                    <a:pt x="3299328" y="331724"/>
                  </a:lnTo>
                  <a:cubicBezTo>
                    <a:pt x="3349874" y="331724"/>
                    <a:pt x="3390895" y="372745"/>
                    <a:pt x="3390895" y="423291"/>
                  </a:cubicBezTo>
                  <a:lnTo>
                    <a:pt x="3390895" y="3562277"/>
                  </a:lnTo>
                  <a:cubicBezTo>
                    <a:pt x="3390895" y="3612823"/>
                    <a:pt x="3349874" y="3653844"/>
                    <a:pt x="3299328" y="3653844"/>
                  </a:cubicBezTo>
                  <a:lnTo>
                    <a:pt x="182753" y="3653844"/>
                  </a:lnTo>
                  <a:cubicBezTo>
                    <a:pt x="132207" y="3653844"/>
                    <a:pt x="91186" y="3612823"/>
                    <a:pt x="91186" y="3562277"/>
                  </a:cubicBezTo>
                  <a:lnTo>
                    <a:pt x="91186" y="182753"/>
                  </a:lnTo>
                  <a:cubicBezTo>
                    <a:pt x="91186" y="132207"/>
                    <a:pt x="132207" y="91186"/>
                    <a:pt x="182753" y="91186"/>
                  </a:cubicBezTo>
                  <a:lnTo>
                    <a:pt x="2343145" y="91186"/>
                  </a:lnTo>
                  <a:cubicBezTo>
                    <a:pt x="2369180" y="91186"/>
                    <a:pt x="2394072" y="102235"/>
                    <a:pt x="2411471" y="121666"/>
                  </a:cubicBezTo>
                  <a:lnTo>
                    <a:pt x="2572126" y="301244"/>
                  </a:lnTo>
                  <a:cubicBezTo>
                    <a:pt x="2589525" y="320675"/>
                    <a:pt x="2614290" y="331724"/>
                    <a:pt x="2640452" y="331724"/>
                  </a:cubicBezTo>
                  <a:lnTo>
                    <a:pt x="2640198" y="331724"/>
                  </a:lnTo>
                  <a:close/>
                </a:path>
              </a:pathLst>
            </a:custGeom>
            <a:solidFill>
              <a:srgbClr val="093C25"/>
            </a:solid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2686050"/>
            <a:chOff x="0" y="0"/>
            <a:chExt cx="4987154" cy="790100"/>
          </a:xfrm>
        </p:grpSpPr>
        <p:sp>
          <p:nvSpPr>
            <p:cNvPr name="Freeform 3" id="3"/>
            <p:cNvSpPr/>
            <p:nvPr/>
          </p:nvSpPr>
          <p:spPr>
            <a:xfrm flipH="false" flipV="false" rot="0">
              <a:off x="0" y="0"/>
              <a:ext cx="4987156" cy="790100"/>
            </a:xfrm>
            <a:custGeom>
              <a:avLst/>
              <a:gdLst/>
              <a:ahLst/>
              <a:cxnLst/>
              <a:rect r="r" b="b" t="t" l="l"/>
              <a:pathLst>
                <a:path h="790100" w="4987156">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E8FF54"/>
            </a:solidFill>
          </p:spPr>
        </p:sp>
      </p:grpSp>
      <p:sp>
        <p:nvSpPr>
          <p:cNvPr name="TextBox 4" id="4"/>
          <p:cNvSpPr txBox="true"/>
          <p:nvPr/>
        </p:nvSpPr>
        <p:spPr>
          <a:xfrm rot="0">
            <a:off x="2105025" y="1641475"/>
            <a:ext cx="12639675" cy="898525"/>
          </a:xfrm>
          <a:prstGeom prst="rect">
            <a:avLst/>
          </a:prstGeom>
        </p:spPr>
        <p:txBody>
          <a:bodyPr anchor="t" rtlCol="false" tIns="0" lIns="0" bIns="0" rIns="0">
            <a:spAutoFit/>
          </a:bodyPr>
          <a:lstStyle/>
          <a:p>
            <a:pPr algn="l" marL="0" indent="0" lvl="0">
              <a:lnSpc>
                <a:spcPts val="6649"/>
              </a:lnSpc>
            </a:pPr>
            <a:r>
              <a:rPr lang="en-US" b="true" sz="6999" spc="-384" strike="noStrike" u="none">
                <a:solidFill>
                  <a:srgbClr val="093C25"/>
                </a:solidFill>
                <a:latin typeface="Work Sans Semi-Bold"/>
                <a:ea typeface="Work Sans Semi-Bold"/>
                <a:cs typeface="Work Sans Semi-Bold"/>
                <a:sym typeface="Work Sans Semi-Bold"/>
              </a:rPr>
              <a:t>Mengapa Haji Penting?</a:t>
            </a:r>
          </a:p>
        </p:txBody>
      </p:sp>
      <p:grpSp>
        <p:nvGrpSpPr>
          <p:cNvPr name="Group 5" id="5"/>
          <p:cNvGrpSpPr/>
          <p:nvPr/>
        </p:nvGrpSpPr>
        <p:grpSpPr>
          <a:xfrm rot="0">
            <a:off x="6419850" y="3657600"/>
            <a:ext cx="5448300" cy="5962650"/>
            <a:chOff x="0" y="0"/>
            <a:chExt cx="1434943" cy="1570410"/>
          </a:xfrm>
        </p:grpSpPr>
        <p:sp>
          <p:nvSpPr>
            <p:cNvPr name="Freeform 6" id="6"/>
            <p:cNvSpPr/>
            <p:nvPr/>
          </p:nvSpPr>
          <p:spPr>
            <a:xfrm flipH="false" flipV="false" rot="0">
              <a:off x="0" y="0"/>
              <a:ext cx="1434943" cy="1570410"/>
            </a:xfrm>
            <a:custGeom>
              <a:avLst/>
              <a:gdLst/>
              <a:ahLst/>
              <a:cxnLst/>
              <a:rect r="r" b="b" t="t" l="l"/>
              <a:pathLst>
                <a:path h="1570410" w="1434943">
                  <a:moveTo>
                    <a:pt x="56839" y="0"/>
                  </a:moveTo>
                  <a:lnTo>
                    <a:pt x="1378104" y="0"/>
                  </a:lnTo>
                  <a:cubicBezTo>
                    <a:pt x="1409495" y="0"/>
                    <a:pt x="1434943" y="25448"/>
                    <a:pt x="1434943" y="56839"/>
                  </a:cubicBezTo>
                  <a:lnTo>
                    <a:pt x="1434943" y="1513571"/>
                  </a:lnTo>
                  <a:cubicBezTo>
                    <a:pt x="1434943" y="1544962"/>
                    <a:pt x="1409495" y="1570410"/>
                    <a:pt x="1378104" y="1570410"/>
                  </a:cubicBezTo>
                  <a:lnTo>
                    <a:pt x="56839" y="1570410"/>
                  </a:lnTo>
                  <a:cubicBezTo>
                    <a:pt x="25448" y="1570410"/>
                    <a:pt x="0" y="1544962"/>
                    <a:pt x="0" y="1513571"/>
                  </a:cubicBezTo>
                  <a:lnTo>
                    <a:pt x="0" y="56839"/>
                  </a:lnTo>
                  <a:cubicBezTo>
                    <a:pt x="0" y="25448"/>
                    <a:pt x="25448" y="0"/>
                    <a:pt x="56839" y="0"/>
                  </a:cubicBezTo>
                  <a:close/>
                </a:path>
              </a:pathLst>
            </a:custGeom>
            <a:solidFill>
              <a:srgbClr val="FFFFFF"/>
            </a:solidFill>
          </p:spPr>
        </p:sp>
        <p:sp>
          <p:nvSpPr>
            <p:cNvPr name="TextBox 7" id="7"/>
            <p:cNvSpPr txBox="true"/>
            <p:nvPr/>
          </p:nvSpPr>
          <p:spPr>
            <a:xfrm>
              <a:off x="0" y="-57150"/>
              <a:ext cx="1434943" cy="1627560"/>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666750" y="3657600"/>
            <a:ext cx="5448300" cy="5962650"/>
            <a:chOff x="0" y="0"/>
            <a:chExt cx="1434943" cy="1570410"/>
          </a:xfrm>
        </p:grpSpPr>
        <p:sp>
          <p:nvSpPr>
            <p:cNvPr name="Freeform 9" id="9"/>
            <p:cNvSpPr/>
            <p:nvPr/>
          </p:nvSpPr>
          <p:spPr>
            <a:xfrm flipH="false" flipV="false" rot="0">
              <a:off x="0" y="0"/>
              <a:ext cx="1434943" cy="1570410"/>
            </a:xfrm>
            <a:custGeom>
              <a:avLst/>
              <a:gdLst/>
              <a:ahLst/>
              <a:cxnLst/>
              <a:rect r="r" b="b" t="t" l="l"/>
              <a:pathLst>
                <a:path h="1570410" w="1434943">
                  <a:moveTo>
                    <a:pt x="56839" y="0"/>
                  </a:moveTo>
                  <a:lnTo>
                    <a:pt x="1378104" y="0"/>
                  </a:lnTo>
                  <a:cubicBezTo>
                    <a:pt x="1409495" y="0"/>
                    <a:pt x="1434943" y="25448"/>
                    <a:pt x="1434943" y="56839"/>
                  </a:cubicBezTo>
                  <a:lnTo>
                    <a:pt x="1434943" y="1513571"/>
                  </a:lnTo>
                  <a:cubicBezTo>
                    <a:pt x="1434943" y="1544962"/>
                    <a:pt x="1409495" y="1570410"/>
                    <a:pt x="1378104" y="1570410"/>
                  </a:cubicBezTo>
                  <a:lnTo>
                    <a:pt x="56839" y="1570410"/>
                  </a:lnTo>
                  <a:cubicBezTo>
                    <a:pt x="25448" y="1570410"/>
                    <a:pt x="0" y="1544962"/>
                    <a:pt x="0" y="1513571"/>
                  </a:cubicBezTo>
                  <a:lnTo>
                    <a:pt x="0" y="56839"/>
                  </a:lnTo>
                  <a:cubicBezTo>
                    <a:pt x="0" y="25448"/>
                    <a:pt x="25448" y="0"/>
                    <a:pt x="56839" y="0"/>
                  </a:cubicBezTo>
                  <a:close/>
                </a:path>
              </a:pathLst>
            </a:custGeom>
            <a:solidFill>
              <a:srgbClr val="FFFFFF"/>
            </a:solidFill>
          </p:spPr>
        </p:sp>
        <p:sp>
          <p:nvSpPr>
            <p:cNvPr name="TextBox 10" id="10"/>
            <p:cNvSpPr txBox="true"/>
            <p:nvPr/>
          </p:nvSpPr>
          <p:spPr>
            <a:xfrm>
              <a:off x="0" y="-57150"/>
              <a:ext cx="1434943" cy="1627560"/>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0">
            <a:off x="7858125" y="4248150"/>
            <a:ext cx="3530082" cy="2043218"/>
            <a:chOff x="0" y="0"/>
            <a:chExt cx="4706777" cy="2724290"/>
          </a:xfrm>
        </p:grpSpPr>
        <p:sp>
          <p:nvSpPr>
            <p:cNvPr name="TextBox 12" id="12"/>
            <p:cNvSpPr txBox="true"/>
            <p:nvPr/>
          </p:nvSpPr>
          <p:spPr>
            <a:xfrm rot="0">
              <a:off x="0" y="-19050"/>
              <a:ext cx="4706777" cy="12382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Ketaatan kepada Allah</a:t>
              </a:r>
            </a:p>
          </p:txBody>
        </p:sp>
        <p:sp>
          <p:nvSpPr>
            <p:cNvPr name="TextBox 13" id="13"/>
            <p:cNvSpPr txBox="true"/>
            <p:nvPr/>
          </p:nvSpPr>
          <p:spPr>
            <a:xfrm rot="0">
              <a:off x="0" y="1457465"/>
              <a:ext cx="4706777" cy="12668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Melaksanakan haji menunjukkan kepatuhan kita kepada-Nya.</a:t>
              </a:r>
            </a:p>
          </p:txBody>
        </p:sp>
      </p:grpSp>
      <p:grpSp>
        <p:nvGrpSpPr>
          <p:cNvPr name="Group 14" id="14"/>
          <p:cNvGrpSpPr/>
          <p:nvPr/>
        </p:nvGrpSpPr>
        <p:grpSpPr>
          <a:xfrm rot="0">
            <a:off x="2105025" y="4248150"/>
            <a:ext cx="3530082" cy="1728893"/>
            <a:chOff x="0" y="0"/>
            <a:chExt cx="4706777" cy="2305190"/>
          </a:xfrm>
        </p:grpSpPr>
        <p:sp>
          <p:nvSpPr>
            <p:cNvPr name="TextBox 15" id="15"/>
            <p:cNvSpPr txBox="true"/>
            <p:nvPr/>
          </p:nvSpPr>
          <p:spPr>
            <a:xfrm rot="0">
              <a:off x="0" y="-19050"/>
              <a:ext cx="4706777" cy="12382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Rukun Islam yang Wajib</a:t>
              </a:r>
            </a:p>
          </p:txBody>
        </p:sp>
        <p:sp>
          <p:nvSpPr>
            <p:cNvPr name="TextBox 16" id="16"/>
            <p:cNvSpPr txBox="true"/>
            <p:nvPr/>
          </p:nvSpPr>
          <p:spPr>
            <a:xfrm rot="0">
              <a:off x="0" y="1457465"/>
              <a:ext cx="4706777"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Haji adalah kewajiban bagi yang mampu secara fisik.</a:t>
              </a:r>
            </a:p>
          </p:txBody>
        </p:sp>
      </p:grpSp>
      <p:sp>
        <p:nvSpPr>
          <p:cNvPr name="Freeform 17" id="17"/>
          <p:cNvSpPr/>
          <p:nvPr/>
        </p:nvSpPr>
        <p:spPr>
          <a:xfrm flipH="false" flipV="false" rot="0">
            <a:off x="7092791" y="4248150"/>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339691" y="4248150"/>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0">
            <a:off x="12172950" y="3657600"/>
            <a:ext cx="5448300" cy="5962650"/>
            <a:chOff x="0" y="0"/>
            <a:chExt cx="1434943" cy="1570410"/>
          </a:xfrm>
        </p:grpSpPr>
        <p:sp>
          <p:nvSpPr>
            <p:cNvPr name="Freeform 20" id="20"/>
            <p:cNvSpPr/>
            <p:nvPr/>
          </p:nvSpPr>
          <p:spPr>
            <a:xfrm flipH="false" flipV="false" rot="0">
              <a:off x="0" y="0"/>
              <a:ext cx="1434943" cy="1570410"/>
            </a:xfrm>
            <a:custGeom>
              <a:avLst/>
              <a:gdLst/>
              <a:ahLst/>
              <a:cxnLst/>
              <a:rect r="r" b="b" t="t" l="l"/>
              <a:pathLst>
                <a:path h="1570410" w="1434943">
                  <a:moveTo>
                    <a:pt x="56839" y="0"/>
                  </a:moveTo>
                  <a:lnTo>
                    <a:pt x="1378104" y="0"/>
                  </a:lnTo>
                  <a:cubicBezTo>
                    <a:pt x="1409495" y="0"/>
                    <a:pt x="1434943" y="25448"/>
                    <a:pt x="1434943" y="56839"/>
                  </a:cubicBezTo>
                  <a:lnTo>
                    <a:pt x="1434943" y="1513571"/>
                  </a:lnTo>
                  <a:cubicBezTo>
                    <a:pt x="1434943" y="1544962"/>
                    <a:pt x="1409495" y="1570410"/>
                    <a:pt x="1378104" y="1570410"/>
                  </a:cubicBezTo>
                  <a:lnTo>
                    <a:pt x="56839" y="1570410"/>
                  </a:lnTo>
                  <a:cubicBezTo>
                    <a:pt x="25448" y="1570410"/>
                    <a:pt x="0" y="1544962"/>
                    <a:pt x="0" y="1513571"/>
                  </a:cubicBezTo>
                  <a:lnTo>
                    <a:pt x="0" y="56839"/>
                  </a:lnTo>
                  <a:cubicBezTo>
                    <a:pt x="0" y="25448"/>
                    <a:pt x="25448" y="0"/>
                    <a:pt x="56839" y="0"/>
                  </a:cubicBezTo>
                  <a:close/>
                </a:path>
              </a:pathLst>
            </a:custGeom>
            <a:solidFill>
              <a:srgbClr val="FFFFFF"/>
            </a:solidFill>
          </p:spPr>
        </p:sp>
        <p:sp>
          <p:nvSpPr>
            <p:cNvPr name="TextBox 21" id="21"/>
            <p:cNvSpPr txBox="true"/>
            <p:nvPr/>
          </p:nvSpPr>
          <p:spPr>
            <a:xfrm>
              <a:off x="0" y="-57150"/>
              <a:ext cx="1434943" cy="1627560"/>
            </a:xfrm>
            <a:prstGeom prst="rect">
              <a:avLst/>
            </a:prstGeom>
          </p:spPr>
          <p:txBody>
            <a:bodyPr anchor="ctr" rtlCol="false" tIns="50800" lIns="50800" bIns="50800" rIns="50800"/>
            <a:lstStyle/>
            <a:p>
              <a:pPr algn="ctr">
                <a:lnSpc>
                  <a:spcPts val="3359"/>
                </a:lnSpc>
              </a:pPr>
            </a:p>
          </p:txBody>
        </p:sp>
      </p:grpSp>
      <p:grpSp>
        <p:nvGrpSpPr>
          <p:cNvPr name="Group 22" id="22"/>
          <p:cNvGrpSpPr/>
          <p:nvPr/>
        </p:nvGrpSpPr>
        <p:grpSpPr>
          <a:xfrm rot="0">
            <a:off x="13611225" y="4248150"/>
            <a:ext cx="3405249" cy="1728893"/>
            <a:chOff x="0" y="0"/>
            <a:chExt cx="4540332" cy="2305190"/>
          </a:xfrm>
        </p:grpSpPr>
        <p:sp>
          <p:nvSpPr>
            <p:cNvPr name="TextBox 23" id="23"/>
            <p:cNvSpPr txBox="true"/>
            <p:nvPr/>
          </p:nvSpPr>
          <p:spPr>
            <a:xfrm rot="0">
              <a:off x="0" y="-19050"/>
              <a:ext cx="4540332" cy="12382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Persatuan Ummat Islam</a:t>
              </a:r>
            </a:p>
          </p:txBody>
        </p:sp>
        <p:sp>
          <p:nvSpPr>
            <p:cNvPr name="TextBox 24" id="24"/>
            <p:cNvSpPr txBox="true"/>
            <p:nvPr/>
          </p:nvSpPr>
          <p:spPr>
            <a:xfrm rot="0">
              <a:off x="0" y="1457465"/>
              <a:ext cx="4540332"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Haji menyatukan umat Islam dari berbagai belahan dunia.</a:t>
              </a:r>
            </a:p>
          </p:txBody>
        </p:sp>
      </p:grpSp>
      <p:sp>
        <p:nvSpPr>
          <p:cNvPr name="Freeform 25" id="25"/>
          <p:cNvSpPr/>
          <p:nvPr/>
        </p:nvSpPr>
        <p:spPr>
          <a:xfrm flipH="false" flipV="false" rot="0">
            <a:off x="12825820" y="4248150"/>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2686050"/>
            <a:chOff x="0" y="0"/>
            <a:chExt cx="4987154" cy="790100"/>
          </a:xfrm>
        </p:grpSpPr>
        <p:sp>
          <p:nvSpPr>
            <p:cNvPr name="Freeform 3" id="3"/>
            <p:cNvSpPr/>
            <p:nvPr/>
          </p:nvSpPr>
          <p:spPr>
            <a:xfrm flipH="false" flipV="false" rot="0">
              <a:off x="0" y="0"/>
              <a:ext cx="4987156" cy="790100"/>
            </a:xfrm>
            <a:custGeom>
              <a:avLst/>
              <a:gdLst/>
              <a:ahLst/>
              <a:cxnLst/>
              <a:rect r="r" b="b" t="t" l="l"/>
              <a:pathLst>
                <a:path h="790100" w="4987156">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E8FF54"/>
            </a:solidFill>
          </p:spPr>
        </p:sp>
      </p:grpSp>
      <p:grpSp>
        <p:nvGrpSpPr>
          <p:cNvPr name="Group 4" id="4"/>
          <p:cNvGrpSpPr/>
          <p:nvPr/>
        </p:nvGrpSpPr>
        <p:grpSpPr>
          <a:xfrm rot="0">
            <a:off x="10734675" y="3657600"/>
            <a:ext cx="6886575" cy="5962650"/>
            <a:chOff x="0" y="0"/>
            <a:chExt cx="1813748" cy="1570410"/>
          </a:xfrm>
        </p:grpSpPr>
        <p:sp>
          <p:nvSpPr>
            <p:cNvPr name="Freeform 5" id="5"/>
            <p:cNvSpPr/>
            <p:nvPr/>
          </p:nvSpPr>
          <p:spPr>
            <a:xfrm flipH="false" flipV="false" rot="0">
              <a:off x="0" y="0"/>
              <a:ext cx="1813748" cy="1570410"/>
            </a:xfrm>
            <a:custGeom>
              <a:avLst/>
              <a:gdLst/>
              <a:ahLst/>
              <a:cxnLst/>
              <a:rect r="r" b="b" t="t" l="l"/>
              <a:pathLst>
                <a:path h="1570410" w="1813748">
                  <a:moveTo>
                    <a:pt x="44968" y="0"/>
                  </a:moveTo>
                  <a:lnTo>
                    <a:pt x="1768780" y="0"/>
                  </a:lnTo>
                  <a:cubicBezTo>
                    <a:pt x="1780706" y="0"/>
                    <a:pt x="1792144" y="4738"/>
                    <a:pt x="1800577" y="13171"/>
                  </a:cubicBezTo>
                  <a:cubicBezTo>
                    <a:pt x="1809011" y="21604"/>
                    <a:pt x="1813748" y="33042"/>
                    <a:pt x="1813748" y="44968"/>
                  </a:cubicBezTo>
                  <a:lnTo>
                    <a:pt x="1813748" y="1525442"/>
                  </a:lnTo>
                  <a:cubicBezTo>
                    <a:pt x="1813748" y="1537368"/>
                    <a:pt x="1809011" y="1548806"/>
                    <a:pt x="1800577" y="1557239"/>
                  </a:cubicBezTo>
                  <a:cubicBezTo>
                    <a:pt x="1792144" y="1565672"/>
                    <a:pt x="1780706" y="1570410"/>
                    <a:pt x="1768780" y="1570410"/>
                  </a:cubicBezTo>
                  <a:lnTo>
                    <a:pt x="44968" y="1570410"/>
                  </a:lnTo>
                  <a:cubicBezTo>
                    <a:pt x="33042" y="1570410"/>
                    <a:pt x="21604" y="1565672"/>
                    <a:pt x="13171" y="1557239"/>
                  </a:cubicBezTo>
                  <a:cubicBezTo>
                    <a:pt x="4738" y="1548806"/>
                    <a:pt x="0" y="1537368"/>
                    <a:pt x="0" y="1525442"/>
                  </a:cubicBezTo>
                  <a:lnTo>
                    <a:pt x="0" y="44968"/>
                  </a:lnTo>
                  <a:cubicBezTo>
                    <a:pt x="0" y="33042"/>
                    <a:pt x="4738" y="21604"/>
                    <a:pt x="13171" y="13171"/>
                  </a:cubicBezTo>
                  <a:cubicBezTo>
                    <a:pt x="21604" y="4738"/>
                    <a:pt x="33042" y="0"/>
                    <a:pt x="44968" y="0"/>
                  </a:cubicBezTo>
                  <a:close/>
                </a:path>
              </a:pathLst>
            </a:custGeom>
            <a:solidFill>
              <a:srgbClr val="FFFFFF"/>
            </a:solidFill>
          </p:spPr>
        </p:sp>
        <p:sp>
          <p:nvSpPr>
            <p:cNvPr name="TextBox 6" id="6"/>
            <p:cNvSpPr txBox="true"/>
            <p:nvPr/>
          </p:nvSpPr>
          <p:spPr>
            <a:xfrm>
              <a:off x="0" y="-57150"/>
              <a:ext cx="1813748" cy="1627560"/>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666750" y="3657600"/>
            <a:ext cx="9763125" cy="5962650"/>
            <a:chOff x="0" y="0"/>
            <a:chExt cx="2115675" cy="1292110"/>
          </a:xfrm>
        </p:grpSpPr>
        <p:sp>
          <p:nvSpPr>
            <p:cNvPr name="Freeform 8" id="8"/>
            <p:cNvSpPr/>
            <p:nvPr/>
          </p:nvSpPr>
          <p:spPr>
            <a:xfrm flipH="false" flipV="false" rot="0">
              <a:off x="0" y="0"/>
              <a:ext cx="2115675" cy="1292110"/>
            </a:xfrm>
            <a:custGeom>
              <a:avLst/>
              <a:gdLst/>
              <a:ahLst/>
              <a:cxnLst/>
              <a:rect r="r" b="b" t="t" l="l"/>
              <a:pathLst>
                <a:path h="1292110" w="2115675">
                  <a:moveTo>
                    <a:pt x="0" y="124380"/>
                  </a:moveTo>
                  <a:lnTo>
                    <a:pt x="0" y="895952"/>
                  </a:lnTo>
                  <a:cubicBezTo>
                    <a:pt x="0" y="964645"/>
                    <a:pt x="55687" y="1020332"/>
                    <a:pt x="124380" y="1020332"/>
                  </a:cubicBezTo>
                  <a:lnTo>
                    <a:pt x="267087" y="1020332"/>
                  </a:lnTo>
                  <a:cubicBezTo>
                    <a:pt x="303063" y="1020332"/>
                    <a:pt x="337276" y="1035909"/>
                    <a:pt x="360898" y="1063042"/>
                  </a:cubicBezTo>
                  <a:lnTo>
                    <a:pt x="523133" y="1249398"/>
                  </a:lnTo>
                  <a:cubicBezTo>
                    <a:pt x="546755" y="1276532"/>
                    <a:pt x="580969" y="1292109"/>
                    <a:pt x="616944" y="1292110"/>
                  </a:cubicBezTo>
                  <a:lnTo>
                    <a:pt x="1821814" y="1292110"/>
                  </a:lnTo>
                  <a:cubicBezTo>
                    <a:pt x="1857723" y="1292109"/>
                    <a:pt x="1891879" y="1276590"/>
                    <a:pt x="1915499" y="1249544"/>
                  </a:cubicBezTo>
                  <a:lnTo>
                    <a:pt x="2074689" y="1067262"/>
                  </a:lnTo>
                  <a:cubicBezTo>
                    <a:pt x="2101113" y="1037005"/>
                    <a:pt x="2115674" y="998196"/>
                    <a:pt x="2115675" y="958025"/>
                  </a:cubicBezTo>
                  <a:lnTo>
                    <a:pt x="2115675" y="124380"/>
                  </a:lnTo>
                  <a:cubicBezTo>
                    <a:pt x="2115675" y="91391"/>
                    <a:pt x="2102570" y="59754"/>
                    <a:pt x="2079243" y="36428"/>
                  </a:cubicBezTo>
                  <a:cubicBezTo>
                    <a:pt x="2055916" y="13102"/>
                    <a:pt x="2024278" y="-1"/>
                    <a:pt x="1991290" y="0"/>
                  </a:cubicBezTo>
                  <a:lnTo>
                    <a:pt x="124380" y="0"/>
                  </a:lnTo>
                  <a:cubicBezTo>
                    <a:pt x="55687" y="0"/>
                    <a:pt x="0" y="55687"/>
                    <a:pt x="0" y="124380"/>
                  </a:cubicBezTo>
                  <a:close/>
                </a:path>
              </a:pathLst>
            </a:custGeom>
            <a:blipFill>
              <a:blip r:embed="rId2"/>
              <a:stretch>
                <a:fillRect l="-473" t="0" r="-473" b="0"/>
              </a:stretch>
            </a:blipFill>
          </p:spPr>
        </p:sp>
      </p:grpSp>
      <p:grpSp>
        <p:nvGrpSpPr>
          <p:cNvPr name="Group 9" id="9"/>
          <p:cNvGrpSpPr/>
          <p:nvPr/>
        </p:nvGrpSpPr>
        <p:grpSpPr>
          <a:xfrm rot="0">
            <a:off x="11260484" y="4248150"/>
            <a:ext cx="5998816" cy="2025787"/>
            <a:chOff x="0" y="0"/>
            <a:chExt cx="7998421" cy="2701050"/>
          </a:xfrm>
        </p:grpSpPr>
        <p:sp>
          <p:nvSpPr>
            <p:cNvPr name="TextBox 10" id="10"/>
            <p:cNvSpPr txBox="true"/>
            <p:nvPr/>
          </p:nvSpPr>
          <p:spPr>
            <a:xfrm rot="0">
              <a:off x="0" y="-19050"/>
              <a:ext cx="7998421"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Ihram</a:t>
              </a:r>
            </a:p>
          </p:txBody>
        </p:sp>
        <p:sp>
          <p:nvSpPr>
            <p:cNvPr name="TextBox 11" id="11"/>
            <p:cNvSpPr txBox="true"/>
            <p:nvPr/>
          </p:nvSpPr>
          <p:spPr>
            <a:xfrm rot="0">
              <a:off x="0" y="879235"/>
              <a:ext cx="7998421" cy="1821815"/>
            </a:xfrm>
            <a:prstGeom prst="rect">
              <a:avLst/>
            </a:prstGeom>
          </p:spPr>
          <p:txBody>
            <a:bodyPr anchor="t" rtlCol="false" tIns="0" lIns="0" bIns="0" rIns="0">
              <a:spAutoFit/>
            </a:bodyPr>
            <a:lstStyle/>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Pakaian khusus untuk haji</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Menunjukkan niat beribadah</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Dipakai di miqat</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Tidak bercabang atau menjahit</a:t>
              </a:r>
            </a:p>
          </p:txBody>
        </p:sp>
      </p:grpSp>
      <p:grpSp>
        <p:nvGrpSpPr>
          <p:cNvPr name="Group 12" id="12"/>
          <p:cNvGrpSpPr/>
          <p:nvPr/>
        </p:nvGrpSpPr>
        <p:grpSpPr>
          <a:xfrm rot="0">
            <a:off x="11260484" y="6934200"/>
            <a:ext cx="5998816" cy="2025787"/>
            <a:chOff x="0" y="0"/>
            <a:chExt cx="7998421" cy="2701050"/>
          </a:xfrm>
        </p:grpSpPr>
        <p:sp>
          <p:nvSpPr>
            <p:cNvPr name="TextBox 13" id="13"/>
            <p:cNvSpPr txBox="true"/>
            <p:nvPr/>
          </p:nvSpPr>
          <p:spPr>
            <a:xfrm rot="0">
              <a:off x="0" y="-19050"/>
              <a:ext cx="7998421"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Wukuf</a:t>
              </a:r>
            </a:p>
          </p:txBody>
        </p:sp>
        <p:sp>
          <p:nvSpPr>
            <p:cNvPr name="TextBox 14" id="14"/>
            <p:cNvSpPr txBox="true"/>
            <p:nvPr/>
          </p:nvSpPr>
          <p:spPr>
            <a:xfrm rot="0">
              <a:off x="0" y="879235"/>
              <a:ext cx="7998421" cy="1821815"/>
            </a:xfrm>
            <a:prstGeom prst="rect">
              <a:avLst/>
            </a:prstGeom>
          </p:spPr>
          <p:txBody>
            <a:bodyPr anchor="t" rtlCol="false" tIns="0" lIns="0" bIns="0" rIns="0">
              <a:spAutoFit/>
            </a:bodyPr>
            <a:lstStyle/>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Berdiri di Arafah</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Momen penting dalam haji</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Doa dan ibadah bersama</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Menjalin ikatan spiritual</a:t>
              </a:r>
            </a:p>
          </p:txBody>
        </p:sp>
      </p:grpSp>
      <p:sp>
        <p:nvSpPr>
          <p:cNvPr name="TextBox 15" id="15"/>
          <p:cNvSpPr txBox="true"/>
          <p:nvPr/>
        </p:nvSpPr>
        <p:spPr>
          <a:xfrm rot="0">
            <a:off x="2105025" y="1641475"/>
            <a:ext cx="14077950" cy="898525"/>
          </a:xfrm>
          <a:prstGeom prst="rect">
            <a:avLst/>
          </a:prstGeom>
        </p:spPr>
        <p:txBody>
          <a:bodyPr anchor="t" rtlCol="false" tIns="0" lIns="0" bIns="0" rIns="0">
            <a:spAutoFit/>
          </a:bodyPr>
          <a:lstStyle/>
          <a:p>
            <a:pPr algn="l" marL="0" indent="0" lvl="0">
              <a:lnSpc>
                <a:spcPts val="6649"/>
              </a:lnSpc>
              <a:spcBef>
                <a:spcPct val="0"/>
              </a:spcBef>
            </a:pPr>
            <a:r>
              <a:rPr lang="en-US" b="true" sz="6999" spc="-384" strike="noStrike" u="none">
                <a:solidFill>
                  <a:srgbClr val="093C25"/>
                </a:solidFill>
                <a:latin typeface="Work Sans Semi-Bold"/>
                <a:ea typeface="Work Sans Semi-Bold"/>
                <a:cs typeface="Work Sans Semi-Bold"/>
                <a:sym typeface="Work Sans Semi-Bold"/>
              </a:rPr>
              <a:t>Rukun Haji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2686050"/>
            <a:chOff x="0" y="0"/>
            <a:chExt cx="4987154" cy="790100"/>
          </a:xfrm>
        </p:grpSpPr>
        <p:sp>
          <p:nvSpPr>
            <p:cNvPr name="Freeform 3" id="3"/>
            <p:cNvSpPr/>
            <p:nvPr/>
          </p:nvSpPr>
          <p:spPr>
            <a:xfrm flipH="false" flipV="false" rot="0">
              <a:off x="0" y="0"/>
              <a:ext cx="4987156" cy="790100"/>
            </a:xfrm>
            <a:custGeom>
              <a:avLst/>
              <a:gdLst/>
              <a:ahLst/>
              <a:cxnLst/>
              <a:rect r="r" b="b" t="t" l="l"/>
              <a:pathLst>
                <a:path h="790100" w="4987156">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E8FF54"/>
            </a:solidFill>
          </p:spPr>
        </p:sp>
      </p:grpSp>
      <p:grpSp>
        <p:nvGrpSpPr>
          <p:cNvPr name="Group 4" id="4"/>
          <p:cNvGrpSpPr/>
          <p:nvPr/>
        </p:nvGrpSpPr>
        <p:grpSpPr>
          <a:xfrm rot="0">
            <a:off x="10734675" y="3657600"/>
            <a:ext cx="6886575" cy="5962650"/>
            <a:chOff x="0" y="0"/>
            <a:chExt cx="1813748" cy="1570410"/>
          </a:xfrm>
        </p:grpSpPr>
        <p:sp>
          <p:nvSpPr>
            <p:cNvPr name="Freeform 5" id="5"/>
            <p:cNvSpPr/>
            <p:nvPr/>
          </p:nvSpPr>
          <p:spPr>
            <a:xfrm flipH="false" flipV="false" rot="0">
              <a:off x="0" y="0"/>
              <a:ext cx="1813748" cy="1570410"/>
            </a:xfrm>
            <a:custGeom>
              <a:avLst/>
              <a:gdLst/>
              <a:ahLst/>
              <a:cxnLst/>
              <a:rect r="r" b="b" t="t" l="l"/>
              <a:pathLst>
                <a:path h="1570410" w="1813748">
                  <a:moveTo>
                    <a:pt x="44968" y="0"/>
                  </a:moveTo>
                  <a:lnTo>
                    <a:pt x="1768780" y="0"/>
                  </a:lnTo>
                  <a:cubicBezTo>
                    <a:pt x="1780706" y="0"/>
                    <a:pt x="1792144" y="4738"/>
                    <a:pt x="1800577" y="13171"/>
                  </a:cubicBezTo>
                  <a:cubicBezTo>
                    <a:pt x="1809011" y="21604"/>
                    <a:pt x="1813748" y="33042"/>
                    <a:pt x="1813748" y="44968"/>
                  </a:cubicBezTo>
                  <a:lnTo>
                    <a:pt x="1813748" y="1525442"/>
                  </a:lnTo>
                  <a:cubicBezTo>
                    <a:pt x="1813748" y="1537368"/>
                    <a:pt x="1809011" y="1548806"/>
                    <a:pt x="1800577" y="1557239"/>
                  </a:cubicBezTo>
                  <a:cubicBezTo>
                    <a:pt x="1792144" y="1565672"/>
                    <a:pt x="1780706" y="1570410"/>
                    <a:pt x="1768780" y="1570410"/>
                  </a:cubicBezTo>
                  <a:lnTo>
                    <a:pt x="44968" y="1570410"/>
                  </a:lnTo>
                  <a:cubicBezTo>
                    <a:pt x="33042" y="1570410"/>
                    <a:pt x="21604" y="1565672"/>
                    <a:pt x="13171" y="1557239"/>
                  </a:cubicBezTo>
                  <a:cubicBezTo>
                    <a:pt x="4738" y="1548806"/>
                    <a:pt x="0" y="1537368"/>
                    <a:pt x="0" y="1525442"/>
                  </a:cubicBezTo>
                  <a:lnTo>
                    <a:pt x="0" y="44968"/>
                  </a:lnTo>
                  <a:cubicBezTo>
                    <a:pt x="0" y="33042"/>
                    <a:pt x="4738" y="21604"/>
                    <a:pt x="13171" y="13171"/>
                  </a:cubicBezTo>
                  <a:cubicBezTo>
                    <a:pt x="21604" y="4738"/>
                    <a:pt x="33042" y="0"/>
                    <a:pt x="44968" y="0"/>
                  </a:cubicBezTo>
                  <a:close/>
                </a:path>
              </a:pathLst>
            </a:custGeom>
            <a:solidFill>
              <a:srgbClr val="FFFFFF"/>
            </a:solidFill>
          </p:spPr>
        </p:sp>
        <p:sp>
          <p:nvSpPr>
            <p:cNvPr name="TextBox 6" id="6"/>
            <p:cNvSpPr txBox="true"/>
            <p:nvPr/>
          </p:nvSpPr>
          <p:spPr>
            <a:xfrm>
              <a:off x="0" y="-57150"/>
              <a:ext cx="1813748" cy="1627560"/>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666750" y="3657600"/>
            <a:ext cx="9763125" cy="5962650"/>
            <a:chOff x="0" y="0"/>
            <a:chExt cx="2115675" cy="1292110"/>
          </a:xfrm>
        </p:grpSpPr>
        <p:sp>
          <p:nvSpPr>
            <p:cNvPr name="Freeform 8" id="8"/>
            <p:cNvSpPr/>
            <p:nvPr/>
          </p:nvSpPr>
          <p:spPr>
            <a:xfrm flipH="false" flipV="false" rot="0">
              <a:off x="0" y="0"/>
              <a:ext cx="2115675" cy="1292110"/>
            </a:xfrm>
            <a:custGeom>
              <a:avLst/>
              <a:gdLst/>
              <a:ahLst/>
              <a:cxnLst/>
              <a:rect r="r" b="b" t="t" l="l"/>
              <a:pathLst>
                <a:path h="1292110" w="2115675">
                  <a:moveTo>
                    <a:pt x="0" y="124380"/>
                  </a:moveTo>
                  <a:lnTo>
                    <a:pt x="0" y="895952"/>
                  </a:lnTo>
                  <a:cubicBezTo>
                    <a:pt x="0" y="964645"/>
                    <a:pt x="55687" y="1020332"/>
                    <a:pt x="124380" y="1020332"/>
                  </a:cubicBezTo>
                  <a:lnTo>
                    <a:pt x="267087" y="1020332"/>
                  </a:lnTo>
                  <a:cubicBezTo>
                    <a:pt x="303063" y="1020332"/>
                    <a:pt x="337276" y="1035909"/>
                    <a:pt x="360898" y="1063042"/>
                  </a:cubicBezTo>
                  <a:lnTo>
                    <a:pt x="523133" y="1249398"/>
                  </a:lnTo>
                  <a:cubicBezTo>
                    <a:pt x="546755" y="1276532"/>
                    <a:pt x="580969" y="1292109"/>
                    <a:pt x="616944" y="1292110"/>
                  </a:cubicBezTo>
                  <a:lnTo>
                    <a:pt x="1821814" y="1292110"/>
                  </a:lnTo>
                  <a:cubicBezTo>
                    <a:pt x="1857723" y="1292109"/>
                    <a:pt x="1891879" y="1276590"/>
                    <a:pt x="1915499" y="1249544"/>
                  </a:cubicBezTo>
                  <a:lnTo>
                    <a:pt x="2074689" y="1067262"/>
                  </a:lnTo>
                  <a:cubicBezTo>
                    <a:pt x="2101113" y="1037005"/>
                    <a:pt x="2115674" y="998196"/>
                    <a:pt x="2115675" y="958025"/>
                  </a:cubicBezTo>
                  <a:lnTo>
                    <a:pt x="2115675" y="124380"/>
                  </a:lnTo>
                  <a:cubicBezTo>
                    <a:pt x="2115675" y="91391"/>
                    <a:pt x="2102570" y="59754"/>
                    <a:pt x="2079243" y="36428"/>
                  </a:cubicBezTo>
                  <a:cubicBezTo>
                    <a:pt x="2055916" y="13102"/>
                    <a:pt x="2024278" y="-1"/>
                    <a:pt x="1991290" y="0"/>
                  </a:cubicBezTo>
                  <a:lnTo>
                    <a:pt x="124380" y="0"/>
                  </a:lnTo>
                  <a:cubicBezTo>
                    <a:pt x="55687" y="0"/>
                    <a:pt x="0" y="55687"/>
                    <a:pt x="0" y="124380"/>
                  </a:cubicBezTo>
                  <a:close/>
                </a:path>
              </a:pathLst>
            </a:custGeom>
            <a:blipFill>
              <a:blip r:embed="rId2"/>
              <a:stretch>
                <a:fillRect l="-473" t="0" r="-473" b="0"/>
              </a:stretch>
            </a:blipFill>
          </p:spPr>
        </p:sp>
      </p:grpSp>
      <p:grpSp>
        <p:nvGrpSpPr>
          <p:cNvPr name="Group 9" id="9"/>
          <p:cNvGrpSpPr/>
          <p:nvPr/>
        </p:nvGrpSpPr>
        <p:grpSpPr>
          <a:xfrm rot="0">
            <a:off x="11260484" y="4248150"/>
            <a:ext cx="5998816" cy="1682887"/>
            <a:chOff x="0" y="0"/>
            <a:chExt cx="7998421" cy="2243850"/>
          </a:xfrm>
        </p:grpSpPr>
        <p:sp>
          <p:nvSpPr>
            <p:cNvPr name="TextBox 10" id="10"/>
            <p:cNvSpPr txBox="true"/>
            <p:nvPr/>
          </p:nvSpPr>
          <p:spPr>
            <a:xfrm rot="0">
              <a:off x="0" y="-19050"/>
              <a:ext cx="7998421"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Tawaf</a:t>
              </a:r>
            </a:p>
          </p:txBody>
        </p:sp>
        <p:sp>
          <p:nvSpPr>
            <p:cNvPr name="TextBox 11" id="11"/>
            <p:cNvSpPr txBox="true"/>
            <p:nvPr/>
          </p:nvSpPr>
          <p:spPr>
            <a:xfrm rot="0">
              <a:off x="0" y="879235"/>
              <a:ext cx="7998421" cy="1364615"/>
            </a:xfrm>
            <a:prstGeom prst="rect">
              <a:avLst/>
            </a:prstGeom>
          </p:spPr>
          <p:txBody>
            <a:bodyPr anchor="t" rtlCol="false" tIns="0" lIns="0" bIns="0" rIns="0">
              <a:spAutoFit/>
            </a:bodyPr>
            <a:lstStyle/>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Tujuh kali mengelilingi Ka'bah</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Dilakukan dengan penuh khusyuk</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Mengungkapkan cinta kepada Allah</a:t>
              </a:r>
            </a:p>
          </p:txBody>
        </p:sp>
      </p:grpSp>
      <p:grpSp>
        <p:nvGrpSpPr>
          <p:cNvPr name="Group 12" id="12"/>
          <p:cNvGrpSpPr/>
          <p:nvPr/>
        </p:nvGrpSpPr>
        <p:grpSpPr>
          <a:xfrm rot="0">
            <a:off x="11260484" y="6934200"/>
            <a:ext cx="5998816" cy="1682887"/>
            <a:chOff x="0" y="0"/>
            <a:chExt cx="7998421" cy="2243850"/>
          </a:xfrm>
        </p:grpSpPr>
        <p:sp>
          <p:nvSpPr>
            <p:cNvPr name="TextBox 13" id="13"/>
            <p:cNvSpPr txBox="true"/>
            <p:nvPr/>
          </p:nvSpPr>
          <p:spPr>
            <a:xfrm rot="0">
              <a:off x="0" y="-19050"/>
              <a:ext cx="7998421" cy="628650"/>
            </a:xfrm>
            <a:prstGeom prst="rect">
              <a:avLst/>
            </a:prstGeom>
          </p:spPr>
          <p:txBody>
            <a:bodyPr anchor="t" rtlCol="false" tIns="0" lIns="0" bIns="0" rIns="0">
              <a:spAutoFit/>
            </a:bodyPr>
            <a:lstStyle/>
            <a:p>
              <a:pPr algn="l" marL="0" indent="0" lvl="0">
                <a:lnSpc>
                  <a:spcPts val="3600"/>
                </a:lnSpc>
                <a:spcBef>
                  <a:spcPct val="0"/>
                </a:spcBef>
              </a:pPr>
              <a:r>
                <a:rPr lang="en-US" b="true" sz="3000" spc="-165" strike="noStrike" u="none">
                  <a:solidFill>
                    <a:srgbClr val="093C25"/>
                  </a:solidFill>
                  <a:latin typeface="Work Sans Semi-Bold"/>
                  <a:ea typeface="Work Sans Semi-Bold"/>
                  <a:cs typeface="Work Sans Semi-Bold"/>
                  <a:sym typeface="Work Sans Semi-Bold"/>
                </a:rPr>
                <a:t>Sa'i</a:t>
              </a:r>
            </a:p>
          </p:txBody>
        </p:sp>
        <p:sp>
          <p:nvSpPr>
            <p:cNvPr name="TextBox 14" id="14"/>
            <p:cNvSpPr txBox="true"/>
            <p:nvPr/>
          </p:nvSpPr>
          <p:spPr>
            <a:xfrm rot="0">
              <a:off x="0" y="879235"/>
              <a:ext cx="7998421" cy="1364615"/>
            </a:xfrm>
            <a:prstGeom prst="rect">
              <a:avLst/>
            </a:prstGeom>
          </p:spPr>
          <p:txBody>
            <a:bodyPr anchor="t" rtlCol="false" tIns="0" lIns="0" bIns="0" rIns="0">
              <a:spAutoFit/>
            </a:bodyPr>
            <a:lstStyle/>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Berjalan antara Bukit Safa</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Dan Bukit Marwah</a:t>
              </a:r>
            </a:p>
            <a:p>
              <a:pPr algn="l" marL="453392" indent="-226696" lvl="1">
                <a:lnSpc>
                  <a:spcPts val="2730"/>
                </a:lnSpc>
                <a:buFont typeface="Arial"/>
                <a:buChar char="•"/>
              </a:pPr>
              <a:r>
                <a:rPr lang="en-US" sz="2100" spc="-115">
                  <a:solidFill>
                    <a:srgbClr val="093C25"/>
                  </a:solidFill>
                  <a:latin typeface="Work Sans"/>
                  <a:ea typeface="Work Sans"/>
                  <a:cs typeface="Work Sans"/>
                  <a:sym typeface="Work Sans"/>
                </a:rPr>
                <a:t>Dilakukan sebanyak tujuh kali</a:t>
              </a:r>
            </a:p>
          </p:txBody>
        </p:sp>
      </p:grpSp>
      <p:sp>
        <p:nvSpPr>
          <p:cNvPr name="TextBox 15" id="15"/>
          <p:cNvSpPr txBox="true"/>
          <p:nvPr/>
        </p:nvSpPr>
        <p:spPr>
          <a:xfrm rot="0">
            <a:off x="2105025" y="1641475"/>
            <a:ext cx="14077950" cy="898525"/>
          </a:xfrm>
          <a:prstGeom prst="rect">
            <a:avLst/>
          </a:prstGeom>
        </p:spPr>
        <p:txBody>
          <a:bodyPr anchor="t" rtlCol="false" tIns="0" lIns="0" bIns="0" rIns="0">
            <a:spAutoFit/>
          </a:bodyPr>
          <a:lstStyle/>
          <a:p>
            <a:pPr algn="l" marL="0" indent="0" lvl="0">
              <a:lnSpc>
                <a:spcPts val="6649"/>
              </a:lnSpc>
              <a:spcBef>
                <a:spcPct val="0"/>
              </a:spcBef>
            </a:pPr>
            <a:r>
              <a:rPr lang="en-US" b="true" sz="6999" spc="-384" strike="noStrike" u="none">
                <a:solidFill>
                  <a:srgbClr val="093C25"/>
                </a:solidFill>
                <a:latin typeface="Work Sans Semi-Bold"/>
                <a:ea typeface="Work Sans Semi-Bold"/>
                <a:cs typeface="Work Sans Semi-Bold"/>
                <a:sym typeface="Work Sans Semi-Bold"/>
              </a:rPr>
              <a:t>Rukun Haji Lanjutan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3657600"/>
            <a:ext cx="8324850" cy="2828925"/>
            <a:chOff x="0" y="0"/>
            <a:chExt cx="2192553" cy="745067"/>
          </a:xfrm>
        </p:grpSpPr>
        <p:sp>
          <p:nvSpPr>
            <p:cNvPr name="Freeform 3" id="3"/>
            <p:cNvSpPr/>
            <p:nvPr/>
          </p:nvSpPr>
          <p:spPr>
            <a:xfrm flipH="false" flipV="false" rot="0">
              <a:off x="0" y="0"/>
              <a:ext cx="2192553" cy="745067"/>
            </a:xfrm>
            <a:custGeom>
              <a:avLst/>
              <a:gdLst/>
              <a:ahLst/>
              <a:cxnLst/>
              <a:rect r="r" b="b" t="t" l="l"/>
              <a:pathLst>
                <a:path h="745067" w="2192553">
                  <a:moveTo>
                    <a:pt x="37199" y="0"/>
                  </a:moveTo>
                  <a:lnTo>
                    <a:pt x="2155354" y="0"/>
                  </a:lnTo>
                  <a:cubicBezTo>
                    <a:pt x="2165220" y="0"/>
                    <a:pt x="2174682" y="3919"/>
                    <a:pt x="2181658" y="10895"/>
                  </a:cubicBezTo>
                  <a:cubicBezTo>
                    <a:pt x="2188634" y="17872"/>
                    <a:pt x="2192553" y="27333"/>
                    <a:pt x="2192553" y="37199"/>
                  </a:cubicBezTo>
                  <a:lnTo>
                    <a:pt x="2192553" y="707868"/>
                  </a:lnTo>
                  <a:cubicBezTo>
                    <a:pt x="2192553" y="717733"/>
                    <a:pt x="2188634" y="727195"/>
                    <a:pt x="2181658" y="734171"/>
                  </a:cubicBezTo>
                  <a:cubicBezTo>
                    <a:pt x="2174682" y="741147"/>
                    <a:pt x="2165220" y="745067"/>
                    <a:pt x="2155354" y="745067"/>
                  </a:cubicBezTo>
                  <a:lnTo>
                    <a:pt x="37199" y="745067"/>
                  </a:lnTo>
                  <a:cubicBezTo>
                    <a:pt x="27333" y="745067"/>
                    <a:pt x="17872" y="741147"/>
                    <a:pt x="10895" y="734171"/>
                  </a:cubicBezTo>
                  <a:cubicBezTo>
                    <a:pt x="3919" y="727195"/>
                    <a:pt x="0" y="717733"/>
                    <a:pt x="0" y="707868"/>
                  </a:cubicBezTo>
                  <a:lnTo>
                    <a:pt x="0" y="37199"/>
                  </a:lnTo>
                  <a:cubicBezTo>
                    <a:pt x="0" y="27333"/>
                    <a:pt x="3919" y="17872"/>
                    <a:pt x="10895" y="10895"/>
                  </a:cubicBezTo>
                  <a:cubicBezTo>
                    <a:pt x="17872" y="3919"/>
                    <a:pt x="27333" y="0"/>
                    <a:pt x="37199" y="0"/>
                  </a:cubicBezTo>
                  <a:close/>
                </a:path>
              </a:pathLst>
            </a:custGeom>
            <a:solidFill>
              <a:srgbClr val="FFFFFF"/>
            </a:solidFill>
          </p:spPr>
        </p:sp>
        <p:sp>
          <p:nvSpPr>
            <p:cNvPr name="TextBox 4" id="4"/>
            <p:cNvSpPr txBox="true"/>
            <p:nvPr/>
          </p:nvSpPr>
          <p:spPr>
            <a:xfrm>
              <a:off x="0" y="-57150"/>
              <a:ext cx="2192553" cy="802217"/>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666750" y="6791325"/>
            <a:ext cx="8324850" cy="2828925"/>
            <a:chOff x="0" y="0"/>
            <a:chExt cx="2192553" cy="745067"/>
          </a:xfrm>
        </p:grpSpPr>
        <p:sp>
          <p:nvSpPr>
            <p:cNvPr name="Freeform 6" id="6"/>
            <p:cNvSpPr/>
            <p:nvPr/>
          </p:nvSpPr>
          <p:spPr>
            <a:xfrm flipH="false" flipV="false" rot="0">
              <a:off x="0" y="0"/>
              <a:ext cx="2192553" cy="745067"/>
            </a:xfrm>
            <a:custGeom>
              <a:avLst/>
              <a:gdLst/>
              <a:ahLst/>
              <a:cxnLst/>
              <a:rect r="r" b="b" t="t" l="l"/>
              <a:pathLst>
                <a:path h="745067" w="2192553">
                  <a:moveTo>
                    <a:pt x="37199" y="0"/>
                  </a:moveTo>
                  <a:lnTo>
                    <a:pt x="2155354" y="0"/>
                  </a:lnTo>
                  <a:cubicBezTo>
                    <a:pt x="2165220" y="0"/>
                    <a:pt x="2174682" y="3919"/>
                    <a:pt x="2181658" y="10895"/>
                  </a:cubicBezTo>
                  <a:cubicBezTo>
                    <a:pt x="2188634" y="17872"/>
                    <a:pt x="2192553" y="27333"/>
                    <a:pt x="2192553" y="37199"/>
                  </a:cubicBezTo>
                  <a:lnTo>
                    <a:pt x="2192553" y="707868"/>
                  </a:lnTo>
                  <a:cubicBezTo>
                    <a:pt x="2192553" y="717733"/>
                    <a:pt x="2188634" y="727195"/>
                    <a:pt x="2181658" y="734171"/>
                  </a:cubicBezTo>
                  <a:cubicBezTo>
                    <a:pt x="2174682" y="741147"/>
                    <a:pt x="2165220" y="745067"/>
                    <a:pt x="2155354" y="745067"/>
                  </a:cubicBezTo>
                  <a:lnTo>
                    <a:pt x="37199" y="745067"/>
                  </a:lnTo>
                  <a:cubicBezTo>
                    <a:pt x="27333" y="745067"/>
                    <a:pt x="17872" y="741147"/>
                    <a:pt x="10895" y="734171"/>
                  </a:cubicBezTo>
                  <a:cubicBezTo>
                    <a:pt x="3919" y="727195"/>
                    <a:pt x="0" y="717733"/>
                    <a:pt x="0" y="707868"/>
                  </a:cubicBezTo>
                  <a:lnTo>
                    <a:pt x="0" y="37199"/>
                  </a:lnTo>
                  <a:cubicBezTo>
                    <a:pt x="0" y="27333"/>
                    <a:pt x="3919" y="17872"/>
                    <a:pt x="10895" y="10895"/>
                  </a:cubicBezTo>
                  <a:cubicBezTo>
                    <a:pt x="17872" y="3919"/>
                    <a:pt x="27333" y="0"/>
                    <a:pt x="37199" y="0"/>
                  </a:cubicBezTo>
                  <a:close/>
                </a:path>
              </a:pathLst>
            </a:custGeom>
            <a:solidFill>
              <a:srgbClr val="FFFFFF"/>
            </a:solidFill>
          </p:spPr>
        </p:sp>
        <p:sp>
          <p:nvSpPr>
            <p:cNvPr name="TextBox 7" id="7"/>
            <p:cNvSpPr txBox="true"/>
            <p:nvPr/>
          </p:nvSpPr>
          <p:spPr>
            <a:xfrm>
              <a:off x="0" y="-57150"/>
              <a:ext cx="2192553" cy="802217"/>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9296400" y="3657600"/>
            <a:ext cx="8334375" cy="2828925"/>
            <a:chOff x="0" y="0"/>
            <a:chExt cx="2195062" cy="745067"/>
          </a:xfrm>
        </p:grpSpPr>
        <p:sp>
          <p:nvSpPr>
            <p:cNvPr name="Freeform 9" id="9"/>
            <p:cNvSpPr/>
            <p:nvPr/>
          </p:nvSpPr>
          <p:spPr>
            <a:xfrm flipH="false" flipV="false" rot="0">
              <a:off x="0" y="0"/>
              <a:ext cx="2195062" cy="745067"/>
            </a:xfrm>
            <a:custGeom>
              <a:avLst/>
              <a:gdLst/>
              <a:ahLst/>
              <a:cxnLst/>
              <a:rect r="r" b="b" t="t" l="l"/>
              <a:pathLst>
                <a:path h="745067" w="2195062">
                  <a:moveTo>
                    <a:pt x="37157" y="0"/>
                  </a:moveTo>
                  <a:lnTo>
                    <a:pt x="2157905" y="0"/>
                  </a:lnTo>
                  <a:cubicBezTo>
                    <a:pt x="2178426" y="0"/>
                    <a:pt x="2195062" y="16636"/>
                    <a:pt x="2195062" y="37157"/>
                  </a:cubicBezTo>
                  <a:lnTo>
                    <a:pt x="2195062" y="707910"/>
                  </a:lnTo>
                  <a:cubicBezTo>
                    <a:pt x="2195062" y="728431"/>
                    <a:pt x="2178426" y="745067"/>
                    <a:pt x="2157905" y="745067"/>
                  </a:cubicBezTo>
                  <a:lnTo>
                    <a:pt x="37157" y="745067"/>
                  </a:lnTo>
                  <a:cubicBezTo>
                    <a:pt x="16636" y="745067"/>
                    <a:pt x="0" y="728431"/>
                    <a:pt x="0" y="707910"/>
                  </a:cubicBezTo>
                  <a:lnTo>
                    <a:pt x="0" y="37157"/>
                  </a:lnTo>
                  <a:cubicBezTo>
                    <a:pt x="0" y="16636"/>
                    <a:pt x="16636" y="0"/>
                    <a:pt x="37157" y="0"/>
                  </a:cubicBezTo>
                  <a:close/>
                </a:path>
              </a:pathLst>
            </a:custGeom>
            <a:solidFill>
              <a:srgbClr val="FFFFFF"/>
            </a:solidFill>
          </p:spPr>
        </p:sp>
        <p:sp>
          <p:nvSpPr>
            <p:cNvPr name="TextBox 10" id="10"/>
            <p:cNvSpPr txBox="true"/>
            <p:nvPr/>
          </p:nvSpPr>
          <p:spPr>
            <a:xfrm>
              <a:off x="0" y="-57150"/>
              <a:ext cx="2195062" cy="802217"/>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0">
            <a:off x="9296400" y="6791325"/>
            <a:ext cx="8334375" cy="2828925"/>
            <a:chOff x="0" y="0"/>
            <a:chExt cx="2195062" cy="745067"/>
          </a:xfrm>
        </p:grpSpPr>
        <p:sp>
          <p:nvSpPr>
            <p:cNvPr name="Freeform 12" id="12"/>
            <p:cNvSpPr/>
            <p:nvPr/>
          </p:nvSpPr>
          <p:spPr>
            <a:xfrm flipH="false" flipV="false" rot="0">
              <a:off x="0" y="0"/>
              <a:ext cx="2195062" cy="745067"/>
            </a:xfrm>
            <a:custGeom>
              <a:avLst/>
              <a:gdLst/>
              <a:ahLst/>
              <a:cxnLst/>
              <a:rect r="r" b="b" t="t" l="l"/>
              <a:pathLst>
                <a:path h="745067" w="2195062">
                  <a:moveTo>
                    <a:pt x="37157" y="0"/>
                  </a:moveTo>
                  <a:lnTo>
                    <a:pt x="2157905" y="0"/>
                  </a:lnTo>
                  <a:cubicBezTo>
                    <a:pt x="2178426" y="0"/>
                    <a:pt x="2195062" y="16636"/>
                    <a:pt x="2195062" y="37157"/>
                  </a:cubicBezTo>
                  <a:lnTo>
                    <a:pt x="2195062" y="707910"/>
                  </a:lnTo>
                  <a:cubicBezTo>
                    <a:pt x="2195062" y="728431"/>
                    <a:pt x="2178426" y="745067"/>
                    <a:pt x="2157905" y="745067"/>
                  </a:cubicBezTo>
                  <a:lnTo>
                    <a:pt x="37157" y="745067"/>
                  </a:lnTo>
                  <a:cubicBezTo>
                    <a:pt x="16636" y="745067"/>
                    <a:pt x="0" y="728431"/>
                    <a:pt x="0" y="707910"/>
                  </a:cubicBezTo>
                  <a:lnTo>
                    <a:pt x="0" y="37157"/>
                  </a:lnTo>
                  <a:cubicBezTo>
                    <a:pt x="0" y="16636"/>
                    <a:pt x="16636" y="0"/>
                    <a:pt x="37157" y="0"/>
                  </a:cubicBezTo>
                  <a:close/>
                </a:path>
              </a:pathLst>
            </a:custGeom>
            <a:solidFill>
              <a:srgbClr val="FFFFFF"/>
            </a:solidFill>
          </p:spPr>
        </p:sp>
        <p:sp>
          <p:nvSpPr>
            <p:cNvPr name="TextBox 13" id="13"/>
            <p:cNvSpPr txBox="true"/>
            <p:nvPr/>
          </p:nvSpPr>
          <p:spPr>
            <a:xfrm>
              <a:off x="0" y="-57150"/>
              <a:ext cx="2195062" cy="802217"/>
            </a:xfrm>
            <a:prstGeom prst="rect">
              <a:avLst/>
            </a:prstGeom>
          </p:spPr>
          <p:txBody>
            <a:bodyPr anchor="ctr" rtlCol="false" tIns="50800" lIns="50800" bIns="50800" rIns="50800"/>
            <a:lstStyle/>
            <a:p>
              <a:pPr algn="ctr">
                <a:lnSpc>
                  <a:spcPts val="3359"/>
                </a:lnSpc>
              </a:pPr>
            </a:p>
          </p:txBody>
        </p:sp>
      </p:grpSp>
      <p:grpSp>
        <p:nvGrpSpPr>
          <p:cNvPr name="Group 14" id="14"/>
          <p:cNvGrpSpPr/>
          <p:nvPr/>
        </p:nvGrpSpPr>
        <p:grpSpPr>
          <a:xfrm rot="0">
            <a:off x="666750" y="666750"/>
            <a:ext cx="16954500" cy="2686050"/>
            <a:chOff x="0" y="0"/>
            <a:chExt cx="4987154" cy="790100"/>
          </a:xfrm>
        </p:grpSpPr>
        <p:sp>
          <p:nvSpPr>
            <p:cNvPr name="Freeform 15" id="15"/>
            <p:cNvSpPr/>
            <p:nvPr/>
          </p:nvSpPr>
          <p:spPr>
            <a:xfrm flipH="false" flipV="false" rot="0">
              <a:off x="0" y="0"/>
              <a:ext cx="4987156" cy="790100"/>
            </a:xfrm>
            <a:custGeom>
              <a:avLst/>
              <a:gdLst/>
              <a:ahLst/>
              <a:cxnLst/>
              <a:rect r="r" b="b" t="t" l="l"/>
              <a:pathLst>
                <a:path h="790100" w="4987156">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E8FF54"/>
            </a:solidFill>
          </p:spPr>
        </p:sp>
      </p:grpSp>
      <p:grpSp>
        <p:nvGrpSpPr>
          <p:cNvPr name="Group 16" id="16"/>
          <p:cNvGrpSpPr/>
          <p:nvPr/>
        </p:nvGrpSpPr>
        <p:grpSpPr>
          <a:xfrm rot="0">
            <a:off x="2105025" y="4248150"/>
            <a:ext cx="6141142" cy="1709843"/>
            <a:chOff x="0" y="0"/>
            <a:chExt cx="8188190" cy="2279790"/>
          </a:xfrm>
        </p:grpSpPr>
        <p:sp>
          <p:nvSpPr>
            <p:cNvPr name="TextBox 17" id="17"/>
            <p:cNvSpPr txBox="true"/>
            <p:nvPr/>
          </p:nvSpPr>
          <p:spPr>
            <a:xfrm rot="0">
              <a:off x="0" y="-9525"/>
              <a:ext cx="8188190" cy="1203325"/>
            </a:xfrm>
            <a:prstGeom prst="rect">
              <a:avLst/>
            </a:prstGeom>
          </p:spPr>
          <p:txBody>
            <a:bodyPr anchor="t" rtlCol="false" tIns="0" lIns="0" bIns="0" rIns="0">
              <a:spAutoFit/>
            </a:bodyPr>
            <a:lstStyle/>
            <a:p>
              <a:pPr algn="l" marL="0" indent="0" lvl="0">
                <a:lnSpc>
                  <a:spcPts val="3554"/>
                </a:lnSpc>
                <a:spcBef>
                  <a:spcPct val="0"/>
                </a:spcBef>
              </a:pPr>
              <a:r>
                <a:rPr lang="en-US" b="true" sz="2962" spc="-162" strike="noStrike" u="none">
                  <a:solidFill>
                    <a:srgbClr val="093C25"/>
                  </a:solidFill>
                  <a:latin typeface="Work Sans Semi-Bold"/>
                  <a:ea typeface="Work Sans Semi-Bold"/>
                  <a:cs typeface="Work Sans Semi-Bold"/>
                  <a:sym typeface="Work Sans Semi-Bold"/>
                </a:rPr>
                <a:t>Pentingnya mencukur rambut setelah haji</a:t>
              </a:r>
            </a:p>
          </p:txBody>
        </p:sp>
        <p:sp>
          <p:nvSpPr>
            <p:cNvPr name="TextBox 18" id="18"/>
            <p:cNvSpPr txBox="true"/>
            <p:nvPr/>
          </p:nvSpPr>
          <p:spPr>
            <a:xfrm rot="0">
              <a:off x="0" y="1432065"/>
              <a:ext cx="8188190"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Tahallul menandakan selesai pelaksanaan ibadah haji.</a:t>
              </a:r>
            </a:p>
          </p:txBody>
        </p:sp>
      </p:grpSp>
      <p:grpSp>
        <p:nvGrpSpPr>
          <p:cNvPr name="Group 19" id="19"/>
          <p:cNvGrpSpPr/>
          <p:nvPr/>
        </p:nvGrpSpPr>
        <p:grpSpPr>
          <a:xfrm rot="0">
            <a:off x="2105025" y="7381875"/>
            <a:ext cx="6141142" cy="1709843"/>
            <a:chOff x="0" y="0"/>
            <a:chExt cx="8188190" cy="2279790"/>
          </a:xfrm>
        </p:grpSpPr>
        <p:sp>
          <p:nvSpPr>
            <p:cNvPr name="TextBox 20" id="20"/>
            <p:cNvSpPr txBox="true"/>
            <p:nvPr/>
          </p:nvSpPr>
          <p:spPr>
            <a:xfrm rot="0">
              <a:off x="0" y="-9525"/>
              <a:ext cx="8188190" cy="1203325"/>
            </a:xfrm>
            <a:prstGeom prst="rect">
              <a:avLst/>
            </a:prstGeom>
          </p:spPr>
          <p:txBody>
            <a:bodyPr anchor="t" rtlCol="false" tIns="0" lIns="0" bIns="0" rIns="0">
              <a:spAutoFit/>
            </a:bodyPr>
            <a:lstStyle/>
            <a:p>
              <a:pPr algn="l" marL="0" indent="0" lvl="0">
                <a:lnSpc>
                  <a:spcPts val="3554"/>
                </a:lnSpc>
                <a:spcBef>
                  <a:spcPct val="0"/>
                </a:spcBef>
              </a:pPr>
              <a:r>
                <a:rPr lang="en-US" b="true" sz="2962" spc="-162" strike="noStrike" u="none">
                  <a:solidFill>
                    <a:srgbClr val="093C25"/>
                  </a:solidFill>
                  <a:latin typeface="Work Sans Semi-Bold"/>
                  <a:ea typeface="Work Sans Semi-Bold"/>
                  <a:cs typeface="Work Sans Semi-Bold"/>
                  <a:sym typeface="Work Sans Semi-Bold"/>
                </a:rPr>
                <a:t>Menyambut kembali kehidupan sehari-hari</a:t>
              </a:r>
            </a:p>
          </p:txBody>
        </p:sp>
        <p:sp>
          <p:nvSpPr>
            <p:cNvPr name="TextBox 21" id="21"/>
            <p:cNvSpPr txBox="true"/>
            <p:nvPr/>
          </p:nvSpPr>
          <p:spPr>
            <a:xfrm rot="0">
              <a:off x="0" y="1432065"/>
              <a:ext cx="8188190"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Proses tahallul membantu memulai kembali aktivitas normal.</a:t>
              </a:r>
            </a:p>
          </p:txBody>
        </p:sp>
      </p:grpSp>
      <p:grpSp>
        <p:nvGrpSpPr>
          <p:cNvPr name="Group 22" id="22"/>
          <p:cNvGrpSpPr/>
          <p:nvPr/>
        </p:nvGrpSpPr>
        <p:grpSpPr>
          <a:xfrm rot="0">
            <a:off x="10734675" y="4248150"/>
            <a:ext cx="6216102" cy="1709843"/>
            <a:chOff x="0" y="0"/>
            <a:chExt cx="8288136" cy="2279790"/>
          </a:xfrm>
        </p:grpSpPr>
        <p:sp>
          <p:nvSpPr>
            <p:cNvPr name="TextBox 23" id="23"/>
            <p:cNvSpPr txBox="true"/>
            <p:nvPr/>
          </p:nvSpPr>
          <p:spPr>
            <a:xfrm rot="0">
              <a:off x="0" y="-9525"/>
              <a:ext cx="8288136" cy="1203325"/>
            </a:xfrm>
            <a:prstGeom prst="rect">
              <a:avLst/>
            </a:prstGeom>
          </p:spPr>
          <p:txBody>
            <a:bodyPr anchor="t" rtlCol="false" tIns="0" lIns="0" bIns="0" rIns="0">
              <a:spAutoFit/>
            </a:bodyPr>
            <a:lstStyle/>
            <a:p>
              <a:pPr algn="l" marL="0" indent="0" lvl="0">
                <a:lnSpc>
                  <a:spcPts val="3554"/>
                </a:lnSpc>
                <a:spcBef>
                  <a:spcPct val="0"/>
                </a:spcBef>
              </a:pPr>
              <a:r>
                <a:rPr lang="en-US" b="true" sz="2962" spc="-162" strike="noStrike" u="none">
                  <a:solidFill>
                    <a:srgbClr val="093C25"/>
                  </a:solidFill>
                  <a:latin typeface="Work Sans Semi-Bold"/>
                  <a:ea typeface="Work Sans Semi-Bold"/>
                  <a:cs typeface="Work Sans Semi-Bold"/>
                  <a:sym typeface="Work Sans Semi-Bold"/>
                </a:rPr>
                <a:t>Mengikuti sunnah Nabi Muhammad SAW</a:t>
              </a:r>
            </a:p>
          </p:txBody>
        </p:sp>
        <p:sp>
          <p:nvSpPr>
            <p:cNvPr name="TextBox 24" id="24"/>
            <p:cNvSpPr txBox="true"/>
            <p:nvPr/>
          </p:nvSpPr>
          <p:spPr>
            <a:xfrm rot="0">
              <a:off x="0" y="1432065"/>
              <a:ext cx="8288136"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Mencukur rambut menunjukkan rasa syukur kepada Allah.</a:t>
              </a:r>
            </a:p>
          </p:txBody>
        </p:sp>
      </p:grpSp>
      <p:grpSp>
        <p:nvGrpSpPr>
          <p:cNvPr name="Group 25" id="25"/>
          <p:cNvGrpSpPr/>
          <p:nvPr/>
        </p:nvGrpSpPr>
        <p:grpSpPr>
          <a:xfrm rot="0">
            <a:off x="10734675" y="7381875"/>
            <a:ext cx="6216102" cy="1395518"/>
            <a:chOff x="0" y="0"/>
            <a:chExt cx="8288136" cy="1860690"/>
          </a:xfrm>
        </p:grpSpPr>
        <p:sp>
          <p:nvSpPr>
            <p:cNvPr name="TextBox 26" id="26"/>
            <p:cNvSpPr txBox="true"/>
            <p:nvPr/>
          </p:nvSpPr>
          <p:spPr>
            <a:xfrm rot="0">
              <a:off x="0" y="-9525"/>
              <a:ext cx="8288136" cy="1203325"/>
            </a:xfrm>
            <a:prstGeom prst="rect">
              <a:avLst/>
            </a:prstGeom>
          </p:spPr>
          <p:txBody>
            <a:bodyPr anchor="t" rtlCol="false" tIns="0" lIns="0" bIns="0" rIns="0">
              <a:spAutoFit/>
            </a:bodyPr>
            <a:lstStyle/>
            <a:p>
              <a:pPr algn="l" marL="0" indent="0" lvl="0">
                <a:lnSpc>
                  <a:spcPts val="3554"/>
                </a:lnSpc>
                <a:spcBef>
                  <a:spcPct val="0"/>
                </a:spcBef>
              </a:pPr>
              <a:r>
                <a:rPr lang="en-US" b="true" sz="2962" spc="-162" strike="noStrike" u="none">
                  <a:solidFill>
                    <a:srgbClr val="093C25"/>
                  </a:solidFill>
                  <a:latin typeface="Work Sans Semi-Bold"/>
                  <a:ea typeface="Work Sans Semi-Bold"/>
                  <a:cs typeface="Work Sans Semi-Bold"/>
                  <a:sym typeface="Work Sans Semi-Bold"/>
                </a:rPr>
                <a:t>Simbol kebersihan dan kesucian dalam ibadah</a:t>
              </a:r>
            </a:p>
          </p:txBody>
        </p:sp>
        <p:sp>
          <p:nvSpPr>
            <p:cNvPr name="TextBox 27" id="27"/>
            <p:cNvSpPr txBox="true"/>
            <p:nvPr/>
          </p:nvSpPr>
          <p:spPr>
            <a:xfrm rot="0">
              <a:off x="0" y="1432065"/>
              <a:ext cx="8288136" cy="4286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Rambut yang dipotong menjadi tanda penyucian diri.</a:t>
              </a:r>
            </a:p>
          </p:txBody>
        </p:sp>
      </p:grpSp>
      <p:sp>
        <p:nvSpPr>
          <p:cNvPr name="TextBox 28" id="28"/>
          <p:cNvSpPr txBox="true"/>
          <p:nvPr/>
        </p:nvSpPr>
        <p:spPr>
          <a:xfrm rot="0">
            <a:off x="2105025" y="1641475"/>
            <a:ext cx="14077950" cy="898525"/>
          </a:xfrm>
          <a:prstGeom prst="rect">
            <a:avLst/>
          </a:prstGeom>
        </p:spPr>
        <p:txBody>
          <a:bodyPr anchor="t" rtlCol="false" tIns="0" lIns="0" bIns="0" rIns="0">
            <a:spAutoFit/>
          </a:bodyPr>
          <a:lstStyle/>
          <a:p>
            <a:pPr algn="l" marL="0" indent="0" lvl="0">
              <a:lnSpc>
                <a:spcPts val="6649"/>
              </a:lnSpc>
              <a:spcBef>
                <a:spcPct val="0"/>
              </a:spcBef>
            </a:pPr>
            <a:r>
              <a:rPr lang="en-US" b="true" sz="6999" spc="-384" strike="noStrike" u="none">
                <a:solidFill>
                  <a:srgbClr val="093C25"/>
                </a:solidFill>
                <a:latin typeface="Work Sans Semi-Bold"/>
                <a:ea typeface="Work Sans Semi-Bold"/>
                <a:cs typeface="Work Sans Semi-Bold"/>
                <a:sym typeface="Work Sans Semi-Bold"/>
              </a:rPr>
              <a:t>Tahallul</a:t>
            </a:r>
          </a:p>
        </p:txBody>
      </p:sp>
      <p:sp>
        <p:nvSpPr>
          <p:cNvPr name="Freeform 29" id="29"/>
          <p:cNvSpPr/>
          <p:nvPr/>
        </p:nvSpPr>
        <p:spPr>
          <a:xfrm flipH="false" flipV="false" rot="0">
            <a:off x="1319620" y="4248150"/>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0" id="30"/>
          <p:cNvSpPr/>
          <p:nvPr/>
        </p:nvSpPr>
        <p:spPr>
          <a:xfrm flipH="false" flipV="false" rot="0">
            <a:off x="9969341" y="4248150"/>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0">
            <a:off x="1319620" y="7381875"/>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0">
            <a:off x="9969341" y="7381875"/>
            <a:ext cx="460534" cy="460534"/>
          </a:xfrm>
          <a:custGeom>
            <a:avLst/>
            <a:gdLst/>
            <a:ahLst/>
            <a:cxnLst/>
            <a:rect r="r" b="b" t="t" l="l"/>
            <a:pathLst>
              <a:path h="460534" w="460534">
                <a:moveTo>
                  <a:pt x="0" y="0"/>
                </a:moveTo>
                <a:lnTo>
                  <a:pt x="460534" y="0"/>
                </a:lnTo>
                <a:lnTo>
                  <a:pt x="460534" y="460534"/>
                </a:lnTo>
                <a:lnTo>
                  <a:pt x="0" y="4605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2686050"/>
            <a:chOff x="0" y="0"/>
            <a:chExt cx="4987154" cy="790100"/>
          </a:xfrm>
        </p:grpSpPr>
        <p:sp>
          <p:nvSpPr>
            <p:cNvPr name="Freeform 3" id="3"/>
            <p:cNvSpPr/>
            <p:nvPr/>
          </p:nvSpPr>
          <p:spPr>
            <a:xfrm flipH="false" flipV="false" rot="0">
              <a:off x="0" y="0"/>
              <a:ext cx="4987156" cy="790100"/>
            </a:xfrm>
            <a:custGeom>
              <a:avLst/>
              <a:gdLst/>
              <a:ahLst/>
              <a:cxnLst/>
              <a:rect r="r" b="b" t="t" l="l"/>
              <a:pathLst>
                <a:path h="790100" w="4987156">
                  <a:moveTo>
                    <a:pt x="4640197" y="0"/>
                  </a:moveTo>
                  <a:lnTo>
                    <a:pt x="148415" y="0"/>
                  </a:lnTo>
                  <a:cubicBezTo>
                    <a:pt x="66448" y="0"/>
                    <a:pt x="0" y="66448"/>
                    <a:pt x="0" y="148415"/>
                  </a:cubicBezTo>
                  <a:lnTo>
                    <a:pt x="0" y="510707"/>
                  </a:lnTo>
                  <a:cubicBezTo>
                    <a:pt x="0" y="547218"/>
                    <a:pt x="13458" y="582448"/>
                    <a:pt x="37800" y="609659"/>
                  </a:cubicBezTo>
                  <a:lnTo>
                    <a:pt x="154967" y="740636"/>
                  </a:lnTo>
                  <a:cubicBezTo>
                    <a:pt x="183122" y="772111"/>
                    <a:pt x="223353" y="790101"/>
                    <a:pt x="265584" y="790100"/>
                  </a:cubicBezTo>
                  <a:lnTo>
                    <a:pt x="4838740" y="790100"/>
                  </a:lnTo>
                  <a:cubicBezTo>
                    <a:pt x="4878102" y="790100"/>
                    <a:pt x="4915853" y="774464"/>
                    <a:pt x="4943686" y="746630"/>
                  </a:cubicBezTo>
                  <a:cubicBezTo>
                    <a:pt x="4971519" y="718797"/>
                    <a:pt x="4987156" y="681047"/>
                    <a:pt x="4987156" y="641685"/>
                  </a:cubicBezTo>
                  <a:lnTo>
                    <a:pt x="4987156" y="366141"/>
                  </a:lnTo>
                  <a:cubicBezTo>
                    <a:pt x="4987156" y="329143"/>
                    <a:pt x="4973337" y="293478"/>
                    <a:pt x="4948407" y="266140"/>
                  </a:cubicBezTo>
                  <a:lnTo>
                    <a:pt x="4749864" y="48414"/>
                  </a:lnTo>
                  <a:cubicBezTo>
                    <a:pt x="4721742" y="17574"/>
                    <a:pt x="4681934" y="0"/>
                    <a:pt x="4640197" y="0"/>
                  </a:cubicBezTo>
                  <a:close/>
                </a:path>
              </a:pathLst>
            </a:custGeom>
            <a:solidFill>
              <a:srgbClr val="E8FF54"/>
            </a:solidFill>
          </p:spPr>
        </p:sp>
      </p:grpSp>
      <p:grpSp>
        <p:nvGrpSpPr>
          <p:cNvPr name="Group 4" id="4"/>
          <p:cNvGrpSpPr/>
          <p:nvPr/>
        </p:nvGrpSpPr>
        <p:grpSpPr>
          <a:xfrm rot="0">
            <a:off x="666750" y="3657600"/>
            <a:ext cx="16954500" cy="5962650"/>
            <a:chOff x="0" y="0"/>
            <a:chExt cx="4465383" cy="1570410"/>
          </a:xfrm>
        </p:grpSpPr>
        <p:sp>
          <p:nvSpPr>
            <p:cNvPr name="Freeform 5" id="5"/>
            <p:cNvSpPr/>
            <p:nvPr/>
          </p:nvSpPr>
          <p:spPr>
            <a:xfrm flipH="false" flipV="false" rot="0">
              <a:off x="0" y="0"/>
              <a:ext cx="4465383" cy="1570410"/>
            </a:xfrm>
            <a:custGeom>
              <a:avLst/>
              <a:gdLst/>
              <a:ahLst/>
              <a:cxnLst/>
              <a:rect r="r" b="b" t="t" l="l"/>
              <a:pathLst>
                <a:path h="1570410" w="4465383">
                  <a:moveTo>
                    <a:pt x="18265" y="0"/>
                  </a:moveTo>
                  <a:lnTo>
                    <a:pt x="4447118" y="0"/>
                  </a:lnTo>
                  <a:cubicBezTo>
                    <a:pt x="4457205" y="0"/>
                    <a:pt x="4465383" y="8178"/>
                    <a:pt x="4465383" y="18265"/>
                  </a:cubicBezTo>
                  <a:lnTo>
                    <a:pt x="4465383" y="1552145"/>
                  </a:lnTo>
                  <a:cubicBezTo>
                    <a:pt x="4465383" y="1562232"/>
                    <a:pt x="4457205" y="1570410"/>
                    <a:pt x="4447118" y="1570410"/>
                  </a:cubicBezTo>
                  <a:lnTo>
                    <a:pt x="18265" y="1570410"/>
                  </a:lnTo>
                  <a:cubicBezTo>
                    <a:pt x="8178" y="1570410"/>
                    <a:pt x="0" y="1562232"/>
                    <a:pt x="0" y="1552145"/>
                  </a:cubicBezTo>
                  <a:lnTo>
                    <a:pt x="0" y="18265"/>
                  </a:lnTo>
                  <a:cubicBezTo>
                    <a:pt x="0" y="8178"/>
                    <a:pt x="8178" y="0"/>
                    <a:pt x="18265" y="0"/>
                  </a:cubicBezTo>
                  <a:close/>
                </a:path>
              </a:pathLst>
            </a:custGeom>
            <a:solidFill>
              <a:srgbClr val="FFFFFF"/>
            </a:solidFill>
          </p:spPr>
        </p:sp>
        <p:sp>
          <p:nvSpPr>
            <p:cNvPr name="TextBox 6" id="6"/>
            <p:cNvSpPr txBox="true"/>
            <p:nvPr/>
          </p:nvSpPr>
          <p:spPr>
            <a:xfrm>
              <a:off x="0" y="-57150"/>
              <a:ext cx="4465383" cy="1627560"/>
            </a:xfrm>
            <a:prstGeom prst="rect">
              <a:avLst/>
            </a:prstGeom>
          </p:spPr>
          <p:txBody>
            <a:bodyPr anchor="ctr" rtlCol="false" tIns="50800" lIns="50800" bIns="50800" rIns="50800"/>
            <a:lstStyle/>
            <a:p>
              <a:pPr algn="ctr">
                <a:lnSpc>
                  <a:spcPts val="3359"/>
                </a:lnSpc>
              </a:pPr>
            </a:p>
          </p:txBody>
        </p:sp>
      </p:grpSp>
      <p:sp>
        <p:nvSpPr>
          <p:cNvPr name="TextBox 7" id="7"/>
          <p:cNvSpPr txBox="true"/>
          <p:nvPr/>
        </p:nvSpPr>
        <p:spPr>
          <a:xfrm rot="0">
            <a:off x="2105025" y="1641475"/>
            <a:ext cx="14077950" cy="898525"/>
          </a:xfrm>
          <a:prstGeom prst="rect">
            <a:avLst/>
          </a:prstGeom>
        </p:spPr>
        <p:txBody>
          <a:bodyPr anchor="t" rtlCol="false" tIns="0" lIns="0" bIns="0" rIns="0">
            <a:spAutoFit/>
          </a:bodyPr>
          <a:lstStyle/>
          <a:p>
            <a:pPr algn="l" marL="0" indent="0" lvl="0">
              <a:lnSpc>
                <a:spcPts val="6649"/>
              </a:lnSpc>
            </a:pPr>
            <a:r>
              <a:rPr lang="en-US" b="true" sz="6999" spc="-384">
                <a:solidFill>
                  <a:srgbClr val="093C25"/>
                </a:solidFill>
                <a:latin typeface="Work Sans Semi-Bold"/>
                <a:ea typeface="Work Sans Semi-Bold"/>
                <a:cs typeface="Work Sans Semi-Bold"/>
                <a:sym typeface="Work Sans Semi-Bold"/>
              </a:rPr>
              <a:t>Perjalanan Haji Dimulai</a:t>
            </a:r>
          </a:p>
        </p:txBody>
      </p:sp>
      <p:grpSp>
        <p:nvGrpSpPr>
          <p:cNvPr name="Group 8" id="8"/>
          <p:cNvGrpSpPr/>
          <p:nvPr/>
        </p:nvGrpSpPr>
        <p:grpSpPr>
          <a:xfrm rot="0">
            <a:off x="2105025" y="6032373"/>
            <a:ext cx="2571750" cy="1489329"/>
            <a:chOff x="0" y="0"/>
            <a:chExt cx="3429000" cy="1985772"/>
          </a:xfrm>
        </p:grpSpPr>
        <p:sp>
          <p:nvSpPr>
            <p:cNvPr name="TextBox 9" id="9"/>
            <p:cNvSpPr txBox="true"/>
            <p:nvPr/>
          </p:nvSpPr>
          <p:spPr>
            <a:xfrm rot="0">
              <a:off x="0" y="-9525"/>
              <a:ext cx="3429000" cy="708025"/>
            </a:xfrm>
            <a:prstGeom prst="rect">
              <a:avLst/>
            </a:prstGeom>
          </p:spPr>
          <p:txBody>
            <a:bodyPr anchor="t" rtlCol="false" tIns="0" lIns="0" bIns="0" rIns="0">
              <a:spAutoFit/>
            </a:bodyPr>
            <a:lstStyle/>
            <a:p>
              <a:pPr algn="l" marL="0" indent="0" lvl="0">
                <a:lnSpc>
                  <a:spcPts val="4199"/>
                </a:lnSpc>
                <a:spcBef>
                  <a:spcPct val="0"/>
                </a:spcBef>
              </a:pPr>
              <a:r>
                <a:rPr lang="en-US" b="true" sz="3499" spc="-192">
                  <a:solidFill>
                    <a:srgbClr val="093C25"/>
                  </a:solidFill>
                  <a:latin typeface="Work Sans Bold"/>
                  <a:ea typeface="Work Sans Bold"/>
                  <a:cs typeface="Work Sans Bold"/>
                  <a:sym typeface="Work Sans Bold"/>
                </a:rPr>
                <a:t>2026</a:t>
              </a:r>
            </a:p>
          </p:txBody>
        </p:sp>
        <p:sp>
          <p:nvSpPr>
            <p:cNvPr name="TextBox 10" id="10"/>
            <p:cNvSpPr txBox="true"/>
            <p:nvPr/>
          </p:nvSpPr>
          <p:spPr>
            <a:xfrm rot="0">
              <a:off x="0" y="1138047"/>
              <a:ext cx="3429000"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Berangkat ke Mekah untuk haji</a:t>
              </a:r>
            </a:p>
          </p:txBody>
        </p:sp>
      </p:grpSp>
      <p:grpSp>
        <p:nvGrpSpPr>
          <p:cNvPr name="Group 11" id="11"/>
          <p:cNvGrpSpPr/>
          <p:nvPr/>
        </p:nvGrpSpPr>
        <p:grpSpPr>
          <a:xfrm rot="0">
            <a:off x="7880665" y="6032373"/>
            <a:ext cx="2549210" cy="1489329"/>
            <a:chOff x="0" y="0"/>
            <a:chExt cx="3398946" cy="1985772"/>
          </a:xfrm>
        </p:grpSpPr>
        <p:sp>
          <p:nvSpPr>
            <p:cNvPr name="TextBox 12" id="12"/>
            <p:cNvSpPr txBox="true"/>
            <p:nvPr/>
          </p:nvSpPr>
          <p:spPr>
            <a:xfrm rot="0">
              <a:off x="0" y="-9525"/>
              <a:ext cx="3398946" cy="708025"/>
            </a:xfrm>
            <a:prstGeom prst="rect">
              <a:avLst/>
            </a:prstGeom>
          </p:spPr>
          <p:txBody>
            <a:bodyPr anchor="t" rtlCol="false" tIns="0" lIns="0" bIns="0" rIns="0">
              <a:spAutoFit/>
            </a:bodyPr>
            <a:lstStyle/>
            <a:p>
              <a:pPr algn="l" marL="0" indent="0" lvl="0">
                <a:lnSpc>
                  <a:spcPts val="4199"/>
                </a:lnSpc>
                <a:spcBef>
                  <a:spcPct val="0"/>
                </a:spcBef>
              </a:pPr>
              <a:r>
                <a:rPr lang="en-US" b="true" sz="3499" spc="-192">
                  <a:solidFill>
                    <a:srgbClr val="093C25"/>
                  </a:solidFill>
                  <a:latin typeface="Work Sans Bold"/>
                  <a:ea typeface="Work Sans Bold"/>
                  <a:cs typeface="Work Sans Bold"/>
                  <a:sym typeface="Work Sans Bold"/>
                </a:rPr>
                <a:t>2026</a:t>
              </a:r>
            </a:p>
          </p:txBody>
        </p:sp>
        <p:sp>
          <p:nvSpPr>
            <p:cNvPr name="TextBox 13" id="13"/>
            <p:cNvSpPr txBox="true"/>
            <p:nvPr/>
          </p:nvSpPr>
          <p:spPr>
            <a:xfrm rot="0">
              <a:off x="0" y="1138047"/>
              <a:ext cx="3398946"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Melaksanakan ibadah di Arafah</a:t>
              </a:r>
            </a:p>
          </p:txBody>
        </p:sp>
      </p:grpSp>
      <p:grpSp>
        <p:nvGrpSpPr>
          <p:cNvPr name="Group 14" id="14"/>
          <p:cNvGrpSpPr/>
          <p:nvPr/>
        </p:nvGrpSpPr>
        <p:grpSpPr>
          <a:xfrm rot="0">
            <a:off x="13611225" y="6032373"/>
            <a:ext cx="2571750" cy="1489329"/>
            <a:chOff x="0" y="0"/>
            <a:chExt cx="3429000" cy="1985772"/>
          </a:xfrm>
        </p:grpSpPr>
        <p:sp>
          <p:nvSpPr>
            <p:cNvPr name="TextBox 15" id="15"/>
            <p:cNvSpPr txBox="true"/>
            <p:nvPr/>
          </p:nvSpPr>
          <p:spPr>
            <a:xfrm rot="0">
              <a:off x="0" y="-9525"/>
              <a:ext cx="3429000" cy="708025"/>
            </a:xfrm>
            <a:prstGeom prst="rect">
              <a:avLst/>
            </a:prstGeom>
          </p:spPr>
          <p:txBody>
            <a:bodyPr anchor="t" rtlCol="false" tIns="0" lIns="0" bIns="0" rIns="0">
              <a:spAutoFit/>
            </a:bodyPr>
            <a:lstStyle/>
            <a:p>
              <a:pPr algn="l" marL="0" indent="0" lvl="0">
                <a:lnSpc>
                  <a:spcPts val="4199"/>
                </a:lnSpc>
                <a:spcBef>
                  <a:spcPct val="0"/>
                </a:spcBef>
              </a:pPr>
              <a:r>
                <a:rPr lang="en-US" b="true" sz="3499" spc="-192">
                  <a:solidFill>
                    <a:srgbClr val="093C25"/>
                  </a:solidFill>
                  <a:latin typeface="Work Sans Bold"/>
                  <a:ea typeface="Work Sans Bold"/>
                  <a:cs typeface="Work Sans Bold"/>
                  <a:sym typeface="Work Sans Bold"/>
                </a:rPr>
                <a:t>2026</a:t>
              </a:r>
            </a:p>
          </p:txBody>
        </p:sp>
        <p:sp>
          <p:nvSpPr>
            <p:cNvPr name="TextBox 16" id="16"/>
            <p:cNvSpPr txBox="true"/>
            <p:nvPr/>
          </p:nvSpPr>
          <p:spPr>
            <a:xfrm rot="0">
              <a:off x="0" y="1138047"/>
              <a:ext cx="3429000" cy="847725"/>
            </a:xfrm>
            <a:prstGeom prst="rect">
              <a:avLst/>
            </a:prstGeom>
          </p:spPr>
          <p:txBody>
            <a:bodyPr anchor="t" rtlCol="false" tIns="0" lIns="0" bIns="0" rIns="0">
              <a:spAutoFit/>
            </a:bodyPr>
            <a:lstStyle/>
            <a:p>
              <a:pPr algn="l" marL="0" indent="0" lvl="0">
                <a:lnSpc>
                  <a:spcPts val="2520"/>
                </a:lnSpc>
              </a:pPr>
              <a:r>
                <a:rPr lang="en-US" sz="2100" spc="-115">
                  <a:solidFill>
                    <a:srgbClr val="093C25"/>
                  </a:solidFill>
                  <a:latin typeface="Work Sans"/>
                  <a:ea typeface="Work Sans"/>
                  <a:cs typeface="Work Sans"/>
                  <a:sym typeface="Work Sans"/>
                </a:rPr>
                <a:t>Pulang ke rumah dengan bahagia</a:t>
              </a:r>
            </a:p>
          </p:txBody>
        </p:sp>
      </p:grpSp>
      <p:sp>
        <p:nvSpPr>
          <p:cNvPr name="AutoShape 17" id="17"/>
          <p:cNvSpPr/>
          <p:nvPr/>
        </p:nvSpPr>
        <p:spPr>
          <a:xfrm>
            <a:off x="2294176" y="5146318"/>
            <a:ext cx="15327074" cy="0"/>
          </a:xfrm>
          <a:prstGeom prst="line">
            <a:avLst/>
          </a:prstGeom>
          <a:ln cap="flat" w="38100">
            <a:solidFill>
              <a:srgbClr val="093C25"/>
            </a:solidFill>
            <a:prstDash val="solid"/>
            <a:headEnd type="none" len="sm" w="sm"/>
            <a:tailEnd type="none" len="sm" w="sm"/>
          </a:ln>
        </p:spPr>
      </p:sp>
      <p:grpSp>
        <p:nvGrpSpPr>
          <p:cNvPr name="Group 18" id="18"/>
          <p:cNvGrpSpPr/>
          <p:nvPr/>
        </p:nvGrpSpPr>
        <p:grpSpPr>
          <a:xfrm rot="0">
            <a:off x="7858125" y="4984393"/>
            <a:ext cx="323850" cy="323850"/>
            <a:chOff x="0" y="0"/>
            <a:chExt cx="6350000" cy="6350000"/>
          </a:xfrm>
        </p:grpSpPr>
        <p:sp>
          <p:nvSpPr>
            <p:cNvPr name="Freeform 19" id="1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3C25"/>
            </a:solidFill>
          </p:spPr>
        </p:sp>
      </p:grpSp>
      <p:grpSp>
        <p:nvGrpSpPr>
          <p:cNvPr name="Group 20" id="20"/>
          <p:cNvGrpSpPr/>
          <p:nvPr/>
        </p:nvGrpSpPr>
        <p:grpSpPr>
          <a:xfrm rot="0">
            <a:off x="13611225" y="4984393"/>
            <a:ext cx="323850" cy="323850"/>
            <a:chOff x="0" y="0"/>
            <a:chExt cx="6350000" cy="6350000"/>
          </a:xfrm>
        </p:grpSpPr>
        <p:sp>
          <p:nvSpPr>
            <p:cNvPr name="Freeform 21" id="2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3C25"/>
            </a:solidFill>
          </p:spPr>
        </p:sp>
      </p:grpSp>
      <p:grpSp>
        <p:nvGrpSpPr>
          <p:cNvPr name="Group 22" id="22"/>
          <p:cNvGrpSpPr/>
          <p:nvPr/>
        </p:nvGrpSpPr>
        <p:grpSpPr>
          <a:xfrm rot="0">
            <a:off x="2105025" y="4984393"/>
            <a:ext cx="323850" cy="323850"/>
            <a:chOff x="0" y="0"/>
            <a:chExt cx="6350000" cy="6350000"/>
          </a:xfrm>
        </p:grpSpPr>
        <p:sp>
          <p:nvSpPr>
            <p:cNvPr name="Freeform 23" id="2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3C25"/>
            </a:solid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8324850" cy="8953500"/>
            <a:chOff x="0" y="0"/>
            <a:chExt cx="2448748" cy="2633665"/>
          </a:xfrm>
        </p:grpSpPr>
        <p:sp>
          <p:nvSpPr>
            <p:cNvPr name="Freeform 3" id="3"/>
            <p:cNvSpPr/>
            <p:nvPr/>
          </p:nvSpPr>
          <p:spPr>
            <a:xfrm flipH="false" flipV="false" rot="0">
              <a:off x="0" y="0"/>
              <a:ext cx="2448751" cy="2633665"/>
            </a:xfrm>
            <a:custGeom>
              <a:avLst/>
              <a:gdLst/>
              <a:ahLst/>
              <a:cxnLst/>
              <a:rect r="r" b="b" t="t" l="l"/>
              <a:pathLst>
                <a:path h="2633665" w="2448751">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093C25"/>
            </a:solidFill>
          </p:spPr>
        </p:sp>
      </p:grpSp>
      <p:grpSp>
        <p:nvGrpSpPr>
          <p:cNvPr name="Group 4" id="4"/>
          <p:cNvGrpSpPr/>
          <p:nvPr/>
        </p:nvGrpSpPr>
        <p:grpSpPr>
          <a:xfrm rot="0">
            <a:off x="9296400" y="666750"/>
            <a:ext cx="8324850" cy="8953500"/>
            <a:chOff x="0" y="0"/>
            <a:chExt cx="2192553" cy="2358123"/>
          </a:xfrm>
        </p:grpSpPr>
        <p:sp>
          <p:nvSpPr>
            <p:cNvPr name="Freeform 5" id="5"/>
            <p:cNvSpPr/>
            <p:nvPr/>
          </p:nvSpPr>
          <p:spPr>
            <a:xfrm flipH="false" flipV="false" rot="0">
              <a:off x="0" y="0"/>
              <a:ext cx="2192553" cy="2358124"/>
            </a:xfrm>
            <a:custGeom>
              <a:avLst/>
              <a:gdLst/>
              <a:ahLst/>
              <a:cxnLst/>
              <a:rect r="r" b="b" t="t" l="l"/>
              <a:pathLst>
                <a:path h="2358124" w="2192553">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FFFFFF"/>
            </a:solidFill>
          </p:spPr>
        </p:sp>
        <p:sp>
          <p:nvSpPr>
            <p:cNvPr name="TextBox 6" id="6"/>
            <p:cNvSpPr txBox="true"/>
            <p:nvPr/>
          </p:nvSpPr>
          <p:spPr>
            <a:xfrm>
              <a:off x="0" y="-57150"/>
              <a:ext cx="2192553" cy="2415273"/>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9881936" y="1190507"/>
            <a:ext cx="7153778" cy="7905985"/>
            <a:chOff x="0" y="0"/>
            <a:chExt cx="1935901" cy="2139458"/>
          </a:xfrm>
        </p:grpSpPr>
        <p:sp>
          <p:nvSpPr>
            <p:cNvPr name="Freeform 8" id="8"/>
            <p:cNvSpPr/>
            <p:nvPr/>
          </p:nvSpPr>
          <p:spPr>
            <a:xfrm flipH="false" flipV="false" rot="0">
              <a:off x="0" y="0"/>
              <a:ext cx="1935903" cy="2139471"/>
            </a:xfrm>
            <a:custGeom>
              <a:avLst/>
              <a:gdLst/>
              <a:ahLst/>
              <a:cxnLst/>
              <a:rect r="r" b="b" t="t" l="l"/>
              <a:pathLst>
                <a:path h="2139471" w="1935903">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a:blip r:embed="rId2"/>
              <a:stretch>
                <a:fillRect l="-353" t="0" r="-353" b="0"/>
              </a:stretch>
            </a:blipFill>
          </p:spPr>
        </p:sp>
      </p:grpSp>
      <p:grpSp>
        <p:nvGrpSpPr>
          <p:cNvPr name="Group 9" id="9"/>
          <p:cNvGrpSpPr/>
          <p:nvPr/>
        </p:nvGrpSpPr>
        <p:grpSpPr>
          <a:xfrm rot="0">
            <a:off x="2105025" y="1562100"/>
            <a:ext cx="5448300" cy="4469238"/>
            <a:chOff x="0" y="0"/>
            <a:chExt cx="7264400" cy="5958984"/>
          </a:xfrm>
        </p:grpSpPr>
        <p:sp>
          <p:nvSpPr>
            <p:cNvPr name="TextBox 10" id="10"/>
            <p:cNvSpPr txBox="true"/>
            <p:nvPr/>
          </p:nvSpPr>
          <p:spPr>
            <a:xfrm rot="0">
              <a:off x="50129" y="4137169"/>
              <a:ext cx="7214271" cy="1821815"/>
            </a:xfrm>
            <a:prstGeom prst="rect">
              <a:avLst/>
            </a:prstGeom>
          </p:spPr>
          <p:txBody>
            <a:bodyPr anchor="t" rtlCol="false" tIns="0" lIns="0" bIns="0" rIns="0">
              <a:spAutoFit/>
            </a:bodyPr>
            <a:lstStyle/>
            <a:p>
              <a:pPr algn="l" marL="0" indent="0" lvl="0">
                <a:lnSpc>
                  <a:spcPts val="2730"/>
                </a:lnSpc>
              </a:pPr>
              <a:r>
                <a:rPr lang="en-US" sz="2100" spc="-115">
                  <a:solidFill>
                    <a:srgbClr val="F8F7EF"/>
                  </a:solidFill>
                  <a:latin typeface="Work Sans"/>
                  <a:ea typeface="Work Sans"/>
                  <a:cs typeface="Work Sans"/>
                  <a:sym typeface="Work Sans"/>
                </a:rPr>
                <a:t>Ihram adalah pakaian khusus yang </a:t>
              </a:r>
              <a:r>
                <a:rPr lang="en-US" b="true" sz="2100" spc="-115">
                  <a:solidFill>
                    <a:srgbClr val="F8F7EF"/>
                  </a:solidFill>
                  <a:latin typeface="Work Sans Bold"/>
                  <a:ea typeface="Work Sans Bold"/>
                  <a:cs typeface="Work Sans Bold"/>
                  <a:sym typeface="Work Sans Bold"/>
                </a:rPr>
                <a:t>dipakai saat mulai haji</a:t>
              </a:r>
              <a:r>
                <a:rPr lang="en-US" sz="2100" spc="-115">
                  <a:solidFill>
                    <a:srgbClr val="F8F7EF"/>
                  </a:solidFill>
                  <a:latin typeface="Work Sans"/>
                  <a:ea typeface="Work Sans"/>
                  <a:cs typeface="Work Sans"/>
                  <a:sym typeface="Work Sans"/>
                </a:rPr>
                <a:t>. Ini adalah tanda kita </a:t>
              </a:r>
              <a:r>
                <a:rPr lang="en-US" b="true" sz="2100" spc="-115">
                  <a:solidFill>
                    <a:srgbClr val="F8F7EF"/>
                  </a:solidFill>
                  <a:latin typeface="Work Sans Bold"/>
                  <a:ea typeface="Work Sans Bold"/>
                  <a:cs typeface="Work Sans Bold"/>
                  <a:sym typeface="Work Sans Bold"/>
                </a:rPr>
                <a:t>siap beribadah</a:t>
              </a:r>
              <a:r>
                <a:rPr lang="en-US" sz="2100" spc="-115">
                  <a:solidFill>
                    <a:srgbClr val="F8F7EF"/>
                  </a:solidFill>
                  <a:latin typeface="Work Sans"/>
                  <a:ea typeface="Work Sans"/>
                  <a:cs typeface="Work Sans"/>
                  <a:sym typeface="Work Sans"/>
                </a:rPr>
                <a:t> dan menunjukkan kesederhanaan serta kesatuan di antara semua jemaah.</a:t>
              </a:r>
            </a:p>
          </p:txBody>
        </p:sp>
        <p:sp>
          <p:nvSpPr>
            <p:cNvPr name="TextBox 11" id="11"/>
            <p:cNvSpPr txBox="true"/>
            <p:nvPr/>
          </p:nvSpPr>
          <p:spPr>
            <a:xfrm rot="0">
              <a:off x="0" y="133350"/>
              <a:ext cx="7264400" cy="2465917"/>
            </a:xfrm>
            <a:prstGeom prst="rect">
              <a:avLst/>
            </a:prstGeom>
          </p:spPr>
          <p:txBody>
            <a:bodyPr anchor="t" rtlCol="false" tIns="0" lIns="0" bIns="0" rIns="0">
              <a:spAutoFit/>
            </a:bodyPr>
            <a:lstStyle/>
            <a:p>
              <a:pPr algn="l" marL="0" indent="0" lvl="0">
                <a:lnSpc>
                  <a:spcPts val="6999"/>
                </a:lnSpc>
              </a:pPr>
              <a:r>
                <a:rPr lang="en-US" b="true" sz="6999" spc="-384" strike="noStrike" u="none">
                  <a:solidFill>
                    <a:srgbClr val="F8F7EF"/>
                  </a:solidFill>
                  <a:latin typeface="Work Sans Semi-Bold"/>
                  <a:ea typeface="Work Sans Semi-Bold"/>
                  <a:cs typeface="Work Sans Semi-Bold"/>
                  <a:sym typeface="Work Sans Semi-Bold"/>
                </a:rPr>
                <a:t>Memakai Ihram</a:t>
              </a:r>
            </a:p>
          </p:txBody>
        </p:sp>
        <p:sp>
          <p:nvSpPr>
            <p:cNvPr name="TextBox 12" id="12"/>
            <p:cNvSpPr txBox="true"/>
            <p:nvPr/>
          </p:nvSpPr>
          <p:spPr>
            <a:xfrm rot="0">
              <a:off x="0" y="2919027"/>
              <a:ext cx="7264400" cy="628650"/>
            </a:xfrm>
            <a:prstGeom prst="rect">
              <a:avLst/>
            </a:prstGeom>
          </p:spPr>
          <p:txBody>
            <a:bodyPr anchor="t" rtlCol="false" tIns="0" lIns="0" bIns="0" rIns="0">
              <a:spAutoFit/>
            </a:bodyPr>
            <a:lstStyle/>
            <a:p>
              <a:pPr algn="l" marL="0" indent="0" lvl="0">
                <a:lnSpc>
                  <a:spcPts val="3600"/>
                </a:lnSpc>
                <a:spcBef>
                  <a:spcPct val="0"/>
                </a:spcBef>
              </a:pPr>
              <a:r>
                <a:rPr lang="en-US" sz="3000" spc="-165" strike="noStrike" u="none">
                  <a:solidFill>
                    <a:srgbClr val="F8F7EF"/>
                  </a:solidFill>
                  <a:latin typeface="Work Sans"/>
                  <a:ea typeface="Work Sans"/>
                  <a:cs typeface="Work Sans"/>
                  <a:sym typeface="Work Sans"/>
                </a:rPr>
                <a:t>Pakaian Khusus untuk Haji</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7E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8324850" cy="8953500"/>
            <a:chOff x="0" y="0"/>
            <a:chExt cx="2448748" cy="2633665"/>
          </a:xfrm>
        </p:grpSpPr>
        <p:sp>
          <p:nvSpPr>
            <p:cNvPr name="Freeform 3" id="3"/>
            <p:cNvSpPr/>
            <p:nvPr/>
          </p:nvSpPr>
          <p:spPr>
            <a:xfrm flipH="false" flipV="false" rot="0">
              <a:off x="0" y="0"/>
              <a:ext cx="2448751" cy="2633665"/>
            </a:xfrm>
            <a:custGeom>
              <a:avLst/>
              <a:gdLst/>
              <a:ahLst/>
              <a:cxnLst/>
              <a:rect r="r" b="b" t="t" l="l"/>
              <a:pathLst>
                <a:path h="2633665" w="2448751">
                  <a:moveTo>
                    <a:pt x="2101792" y="0"/>
                  </a:moveTo>
                  <a:lnTo>
                    <a:pt x="148415" y="0"/>
                  </a:lnTo>
                  <a:cubicBezTo>
                    <a:pt x="66448" y="0"/>
                    <a:pt x="0" y="66448"/>
                    <a:pt x="0" y="148415"/>
                  </a:cubicBezTo>
                  <a:lnTo>
                    <a:pt x="0" y="2354273"/>
                  </a:lnTo>
                  <a:cubicBezTo>
                    <a:pt x="0" y="2390784"/>
                    <a:pt x="13458" y="2426013"/>
                    <a:pt x="37800" y="2453225"/>
                  </a:cubicBezTo>
                  <a:lnTo>
                    <a:pt x="154967" y="2584201"/>
                  </a:lnTo>
                  <a:cubicBezTo>
                    <a:pt x="183122" y="2615677"/>
                    <a:pt x="223353" y="2633666"/>
                    <a:pt x="265584" y="2633665"/>
                  </a:cubicBezTo>
                  <a:lnTo>
                    <a:pt x="2300335" y="2633665"/>
                  </a:lnTo>
                  <a:cubicBezTo>
                    <a:pt x="2339697" y="2633666"/>
                    <a:pt x="2377447" y="2618029"/>
                    <a:pt x="2405281" y="2590196"/>
                  </a:cubicBezTo>
                  <a:cubicBezTo>
                    <a:pt x="2433114" y="2562363"/>
                    <a:pt x="2448751" y="2524613"/>
                    <a:pt x="2448751" y="2485251"/>
                  </a:cubicBezTo>
                  <a:lnTo>
                    <a:pt x="2448751" y="366141"/>
                  </a:lnTo>
                  <a:cubicBezTo>
                    <a:pt x="2448751" y="329143"/>
                    <a:pt x="2434932" y="293478"/>
                    <a:pt x="2410002" y="266140"/>
                  </a:cubicBezTo>
                  <a:lnTo>
                    <a:pt x="2211459" y="48414"/>
                  </a:lnTo>
                  <a:cubicBezTo>
                    <a:pt x="2183337" y="17574"/>
                    <a:pt x="2143529" y="0"/>
                    <a:pt x="2101792" y="0"/>
                  </a:cubicBezTo>
                  <a:close/>
                </a:path>
              </a:pathLst>
            </a:custGeom>
            <a:solidFill>
              <a:srgbClr val="093C25"/>
            </a:solidFill>
          </p:spPr>
        </p:sp>
      </p:grpSp>
      <p:grpSp>
        <p:nvGrpSpPr>
          <p:cNvPr name="Group 4" id="4"/>
          <p:cNvGrpSpPr/>
          <p:nvPr/>
        </p:nvGrpSpPr>
        <p:grpSpPr>
          <a:xfrm rot="0">
            <a:off x="9296400" y="666750"/>
            <a:ext cx="8324850" cy="8953500"/>
            <a:chOff x="0" y="0"/>
            <a:chExt cx="2192553" cy="2358123"/>
          </a:xfrm>
        </p:grpSpPr>
        <p:sp>
          <p:nvSpPr>
            <p:cNvPr name="Freeform 5" id="5"/>
            <p:cNvSpPr/>
            <p:nvPr/>
          </p:nvSpPr>
          <p:spPr>
            <a:xfrm flipH="false" flipV="false" rot="0">
              <a:off x="0" y="0"/>
              <a:ext cx="2192553" cy="2358124"/>
            </a:xfrm>
            <a:custGeom>
              <a:avLst/>
              <a:gdLst/>
              <a:ahLst/>
              <a:cxnLst/>
              <a:rect r="r" b="b" t="t" l="l"/>
              <a:pathLst>
                <a:path h="2358124" w="2192553">
                  <a:moveTo>
                    <a:pt x="51149" y="0"/>
                  </a:moveTo>
                  <a:lnTo>
                    <a:pt x="2141404" y="0"/>
                  </a:lnTo>
                  <a:cubicBezTo>
                    <a:pt x="2154970" y="0"/>
                    <a:pt x="2167980" y="5389"/>
                    <a:pt x="2177572" y="14981"/>
                  </a:cubicBezTo>
                  <a:cubicBezTo>
                    <a:pt x="2187164" y="24573"/>
                    <a:pt x="2192553" y="37583"/>
                    <a:pt x="2192553" y="51149"/>
                  </a:cubicBezTo>
                  <a:lnTo>
                    <a:pt x="2192553" y="2306975"/>
                  </a:lnTo>
                  <a:cubicBezTo>
                    <a:pt x="2192553" y="2320540"/>
                    <a:pt x="2187164" y="2333550"/>
                    <a:pt x="2177572" y="2343142"/>
                  </a:cubicBezTo>
                  <a:cubicBezTo>
                    <a:pt x="2167980" y="2352735"/>
                    <a:pt x="2154970" y="2358124"/>
                    <a:pt x="2141404" y="2358124"/>
                  </a:cubicBezTo>
                  <a:lnTo>
                    <a:pt x="51149" y="2358124"/>
                  </a:lnTo>
                  <a:cubicBezTo>
                    <a:pt x="37583" y="2358124"/>
                    <a:pt x="24573" y="2352735"/>
                    <a:pt x="14981" y="2343142"/>
                  </a:cubicBezTo>
                  <a:cubicBezTo>
                    <a:pt x="5389" y="2333550"/>
                    <a:pt x="0" y="2320540"/>
                    <a:pt x="0" y="2306975"/>
                  </a:cubicBezTo>
                  <a:lnTo>
                    <a:pt x="0" y="51149"/>
                  </a:lnTo>
                  <a:cubicBezTo>
                    <a:pt x="0" y="37583"/>
                    <a:pt x="5389" y="24573"/>
                    <a:pt x="14981" y="14981"/>
                  </a:cubicBezTo>
                  <a:cubicBezTo>
                    <a:pt x="24573" y="5389"/>
                    <a:pt x="37583" y="0"/>
                    <a:pt x="51149" y="0"/>
                  </a:cubicBezTo>
                  <a:close/>
                </a:path>
              </a:pathLst>
            </a:custGeom>
            <a:solidFill>
              <a:srgbClr val="FFFFFF"/>
            </a:solidFill>
          </p:spPr>
        </p:sp>
        <p:sp>
          <p:nvSpPr>
            <p:cNvPr name="TextBox 6" id="6"/>
            <p:cNvSpPr txBox="true"/>
            <p:nvPr/>
          </p:nvSpPr>
          <p:spPr>
            <a:xfrm>
              <a:off x="0" y="-57150"/>
              <a:ext cx="2192553" cy="2415273"/>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9881936" y="1190507"/>
            <a:ext cx="7153778" cy="7905985"/>
            <a:chOff x="0" y="0"/>
            <a:chExt cx="1935901" cy="2139458"/>
          </a:xfrm>
        </p:grpSpPr>
        <p:sp>
          <p:nvSpPr>
            <p:cNvPr name="Freeform 8" id="8"/>
            <p:cNvSpPr/>
            <p:nvPr/>
          </p:nvSpPr>
          <p:spPr>
            <a:xfrm flipH="false" flipV="false" rot="0">
              <a:off x="0" y="0"/>
              <a:ext cx="1935903" cy="2139471"/>
            </a:xfrm>
            <a:custGeom>
              <a:avLst/>
              <a:gdLst/>
              <a:ahLst/>
              <a:cxnLst/>
              <a:rect r="r" b="b" t="t" l="l"/>
              <a:pathLst>
                <a:path h="2139471" w="1935903">
                  <a:moveTo>
                    <a:pt x="1448460" y="0"/>
                  </a:moveTo>
                  <a:lnTo>
                    <a:pt x="177673" y="0"/>
                  </a:lnTo>
                  <a:cubicBezTo>
                    <a:pt x="79547" y="0"/>
                    <a:pt x="0" y="79547"/>
                    <a:pt x="0" y="177673"/>
                  </a:cubicBezTo>
                  <a:lnTo>
                    <a:pt x="0" y="1961798"/>
                  </a:lnTo>
                  <a:cubicBezTo>
                    <a:pt x="0" y="2059924"/>
                    <a:pt x="79547" y="2139471"/>
                    <a:pt x="177673" y="2139471"/>
                  </a:cubicBezTo>
                  <a:lnTo>
                    <a:pt x="1758230" y="2139471"/>
                  </a:lnTo>
                  <a:cubicBezTo>
                    <a:pt x="1856356" y="2139471"/>
                    <a:pt x="1935903" y="2059924"/>
                    <a:pt x="1935903" y="1961798"/>
                  </a:cubicBezTo>
                  <a:lnTo>
                    <a:pt x="1935903" y="523958"/>
                  </a:lnTo>
                  <a:cubicBezTo>
                    <a:pt x="1935903" y="480251"/>
                    <a:pt x="1919793" y="438079"/>
                    <a:pt x="1890654" y="405503"/>
                  </a:cubicBezTo>
                  <a:lnTo>
                    <a:pt x="1580877" y="59214"/>
                  </a:lnTo>
                  <a:cubicBezTo>
                    <a:pt x="1547173" y="21536"/>
                    <a:pt x="1499013" y="0"/>
                    <a:pt x="1448460" y="0"/>
                  </a:cubicBezTo>
                  <a:close/>
                </a:path>
              </a:pathLst>
            </a:custGeom>
            <a:blipFill>
              <a:blip r:embed="rId2"/>
              <a:stretch>
                <a:fillRect l="-353" t="0" r="-353" b="0"/>
              </a:stretch>
            </a:blipFill>
          </p:spPr>
        </p:sp>
      </p:grpSp>
      <p:grpSp>
        <p:nvGrpSpPr>
          <p:cNvPr name="Group 9" id="9"/>
          <p:cNvGrpSpPr/>
          <p:nvPr/>
        </p:nvGrpSpPr>
        <p:grpSpPr>
          <a:xfrm rot="0">
            <a:off x="2105025" y="1562100"/>
            <a:ext cx="5448300" cy="4469238"/>
            <a:chOff x="0" y="0"/>
            <a:chExt cx="7264400" cy="5958984"/>
          </a:xfrm>
        </p:grpSpPr>
        <p:sp>
          <p:nvSpPr>
            <p:cNvPr name="TextBox 10" id="10"/>
            <p:cNvSpPr txBox="true"/>
            <p:nvPr/>
          </p:nvSpPr>
          <p:spPr>
            <a:xfrm rot="0">
              <a:off x="50129" y="4137169"/>
              <a:ext cx="7214271" cy="1821815"/>
            </a:xfrm>
            <a:prstGeom prst="rect">
              <a:avLst/>
            </a:prstGeom>
          </p:spPr>
          <p:txBody>
            <a:bodyPr anchor="t" rtlCol="false" tIns="0" lIns="0" bIns="0" rIns="0">
              <a:spAutoFit/>
            </a:bodyPr>
            <a:lstStyle/>
            <a:p>
              <a:pPr algn="l" marL="0" indent="0" lvl="0">
                <a:lnSpc>
                  <a:spcPts val="2730"/>
                </a:lnSpc>
              </a:pPr>
              <a:r>
                <a:rPr lang="en-US" sz="2100" spc="-115">
                  <a:solidFill>
                    <a:srgbClr val="F8F7EF"/>
                  </a:solidFill>
                  <a:latin typeface="Work Sans"/>
                  <a:ea typeface="Work Sans"/>
                  <a:cs typeface="Work Sans"/>
                  <a:sym typeface="Work Sans"/>
                </a:rPr>
                <a:t>Wukuf merupakan </a:t>
              </a:r>
              <a:r>
                <a:rPr lang="en-US" b="true" sz="2100" spc="-115">
                  <a:solidFill>
                    <a:srgbClr val="F8F7EF"/>
                  </a:solidFill>
                  <a:latin typeface="Work Sans Bold"/>
                  <a:ea typeface="Work Sans Bold"/>
                  <a:cs typeface="Work Sans Bold"/>
                  <a:sym typeface="Work Sans Bold"/>
                </a:rPr>
                <a:t>saat yang sangat penting</a:t>
              </a:r>
              <a:r>
                <a:rPr lang="en-US" sz="2100" spc="-115">
                  <a:solidFill>
                    <a:srgbClr val="F8F7EF"/>
                  </a:solidFill>
                  <a:latin typeface="Work Sans"/>
                  <a:ea typeface="Work Sans"/>
                  <a:cs typeface="Work Sans"/>
                  <a:sym typeface="Work Sans"/>
                </a:rPr>
                <a:t> dalam haji, ketika para jamaah berdiri dan berdoa di Arafah, memohon ampunan dan rahmat Allah di hari yang suci ini.</a:t>
              </a:r>
            </a:p>
          </p:txBody>
        </p:sp>
        <p:sp>
          <p:nvSpPr>
            <p:cNvPr name="TextBox 11" id="11"/>
            <p:cNvSpPr txBox="true"/>
            <p:nvPr/>
          </p:nvSpPr>
          <p:spPr>
            <a:xfrm rot="0">
              <a:off x="0" y="133350"/>
              <a:ext cx="7264400" cy="2465917"/>
            </a:xfrm>
            <a:prstGeom prst="rect">
              <a:avLst/>
            </a:prstGeom>
          </p:spPr>
          <p:txBody>
            <a:bodyPr anchor="t" rtlCol="false" tIns="0" lIns="0" bIns="0" rIns="0">
              <a:spAutoFit/>
            </a:bodyPr>
            <a:lstStyle/>
            <a:p>
              <a:pPr algn="l" marL="0" indent="0" lvl="0">
                <a:lnSpc>
                  <a:spcPts val="6999"/>
                </a:lnSpc>
              </a:pPr>
              <a:r>
                <a:rPr lang="en-US" b="true" sz="6999" spc="-384" strike="noStrike" u="none">
                  <a:solidFill>
                    <a:srgbClr val="F8F7EF"/>
                  </a:solidFill>
                  <a:latin typeface="Work Sans Semi-Bold"/>
                  <a:ea typeface="Work Sans Semi-Bold"/>
                  <a:cs typeface="Work Sans Semi-Bold"/>
                  <a:sym typeface="Work Sans Semi-Bold"/>
                </a:rPr>
                <a:t>Wukuf di Arafah</a:t>
              </a:r>
            </a:p>
          </p:txBody>
        </p:sp>
        <p:sp>
          <p:nvSpPr>
            <p:cNvPr name="TextBox 12" id="12"/>
            <p:cNvSpPr txBox="true"/>
            <p:nvPr/>
          </p:nvSpPr>
          <p:spPr>
            <a:xfrm rot="0">
              <a:off x="0" y="2919027"/>
              <a:ext cx="7264400" cy="628650"/>
            </a:xfrm>
            <a:prstGeom prst="rect">
              <a:avLst/>
            </a:prstGeom>
          </p:spPr>
          <p:txBody>
            <a:bodyPr anchor="t" rtlCol="false" tIns="0" lIns="0" bIns="0" rIns="0">
              <a:spAutoFit/>
            </a:bodyPr>
            <a:lstStyle/>
            <a:p>
              <a:pPr algn="l" marL="0" indent="0" lvl="0">
                <a:lnSpc>
                  <a:spcPts val="3600"/>
                </a:lnSpc>
                <a:spcBef>
                  <a:spcPct val="0"/>
                </a:spcBef>
              </a:pPr>
              <a:r>
                <a:rPr lang="en-US" sz="3000" spc="-165" strike="noStrike" u="none">
                  <a:solidFill>
                    <a:srgbClr val="F8F7EF"/>
                  </a:solidFill>
                  <a:latin typeface="Work Sans"/>
                  <a:ea typeface="Work Sans"/>
                  <a:cs typeface="Work Sans"/>
                  <a:sym typeface="Work Sans"/>
                </a:rPr>
                <a:t>Momen Penuh Doa dan Harapan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Presentasi - Mengenal Haji</dc:description>
  <dc:identifier>DAHB4H8ROUQ</dc:identifier>
  <dcterms:modified xsi:type="dcterms:W3CDTF">2011-08-01T06:04:30Z</dcterms:modified>
  <cp:revision>1</cp:revision>
  <dc:title>Presentasi - Mengenal Haji</dc:title>
</cp:coreProperties>
</file>